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42" r:id="rId11"/>
    <p:sldId id="343" r:id="rId12"/>
    <p:sldId id="345" r:id="rId13"/>
    <p:sldId id="346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02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31" r:id="rId109"/>
    <p:sldId id="332" r:id="rId110"/>
    <p:sldId id="333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41" r:id="rId1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6" d="100"/>
          <a:sy n="76" d="100"/>
        </p:scale>
        <p:origin x="-69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25419-43D9-4585-A2CA-734425F837BE}" type="datetimeFigureOut">
              <a:rPr lang="en-US" smtClean="0"/>
              <a:t>26-Sep-22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40888-632C-4923-8341-7B0F61BD10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1AE329-2CCD-4741-BE80-B32578CE33DA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07F6281-6808-4F47-A467-FF13096C8F88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D2BAB5-5CF9-4306-AC60-D3ED2F7EC47F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005545-FD75-426F-8046-5F20111C7A47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173AAB1-9377-4E5C-931E-ABD5EF02A10C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66F85F-37A9-41E0-8188-D7E24015F8D2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04DFF6-EA1E-4531-9DB3-E5D5444D134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632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B2470C-E48A-4274-8202-B026A42E39B1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231A50-2A28-43FC-BF26-033AAF1AE6E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60419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635DF3D-808E-465F-A3F4-D1E5D8110B70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D82F21D-F638-471B-B9B1-8A4E8E9E325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4515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DF6670-5311-40B3-BE91-20212B400476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B67EEF-3F5A-4A84-8639-79951368E170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656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0C234C5-369D-4628-9E4E-0ACD0911B30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8611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B99B37-2C35-4D91-9C99-F06485906DF4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>
              <a:latin typeface="Arial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306B7F-0A24-426B-AA51-D3C137698499}" type="slidenum">
              <a:rPr lang="en-US" altLang="en-US"/>
              <a:pPr/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8ECC730-3184-4608-8250-EF70227C4BBB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5CD1CC-35DA-4A6F-833A-8ECACF607466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83E1CE-AA6A-425A-A93B-64CD483094C8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3E1106-CEE0-4900-8B50-A8FC33807FAE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21D2D0-0D35-4D17-BE14-318F2E232AA7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C4D931-73D9-482B-8F1E-54D4537C5A5C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6F3729-CB8B-4D65-8805-E258E7109FD0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9144000" y="0"/>
                </a:moveTo>
                <a:lnTo>
                  <a:pt x="0" y="0"/>
                </a:lnTo>
                <a:lnTo>
                  <a:pt x="0" y="457199"/>
                </a:lnTo>
                <a:lnTo>
                  <a:pt x="9144000" y="457199"/>
                </a:lnTo>
                <a:lnTo>
                  <a:pt x="9144000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9144000" cy="67310"/>
          </a:xfrm>
          <a:custGeom>
            <a:avLst/>
            <a:gdLst/>
            <a:ahLst/>
            <a:cxnLst/>
            <a:rect l="l" t="t" r="r" b="b"/>
            <a:pathLst>
              <a:path w="9144000" h="67310">
                <a:moveTo>
                  <a:pt x="9144000" y="0"/>
                </a:moveTo>
                <a:lnTo>
                  <a:pt x="0" y="0"/>
                </a:lnTo>
                <a:lnTo>
                  <a:pt x="0" y="67055"/>
                </a:lnTo>
                <a:lnTo>
                  <a:pt x="9144000" y="670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1365" y="913841"/>
            <a:ext cx="762126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9144000" y="0"/>
                </a:moveTo>
                <a:lnTo>
                  <a:pt x="0" y="0"/>
                </a:lnTo>
                <a:lnTo>
                  <a:pt x="0" y="457199"/>
                </a:lnTo>
                <a:lnTo>
                  <a:pt x="9144000" y="457199"/>
                </a:lnTo>
                <a:lnTo>
                  <a:pt x="9144000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9144000" cy="67310"/>
          </a:xfrm>
          <a:custGeom>
            <a:avLst/>
            <a:gdLst/>
            <a:ahLst/>
            <a:cxnLst/>
            <a:rect l="l" t="t" r="r" b="b"/>
            <a:pathLst>
              <a:path w="9144000" h="67310">
                <a:moveTo>
                  <a:pt x="9144000" y="0"/>
                </a:moveTo>
                <a:lnTo>
                  <a:pt x="0" y="0"/>
                </a:lnTo>
                <a:lnTo>
                  <a:pt x="0" y="67055"/>
                </a:lnTo>
                <a:lnTo>
                  <a:pt x="9144000" y="670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6838" y="5834063"/>
            <a:ext cx="4495800" cy="34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45038" y="5834063"/>
            <a:ext cx="4495800" cy="34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6838" y="6329363"/>
            <a:ext cx="4495800" cy="34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5038" y="6329363"/>
            <a:ext cx="4495800" cy="34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Fall 2006 DDH: Salman Azam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501B2B-1FED-487C-B1E6-34C58647A4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5"/>
          <p:cNvGrpSpPr>
            <a:grpSpLocks/>
          </p:cNvGrpSpPr>
          <p:nvPr userDrawn="1"/>
        </p:nvGrpSpPr>
        <p:grpSpPr bwMode="auto">
          <a:xfrm>
            <a:off x="76200" y="6370320"/>
            <a:ext cx="8229600" cy="320040"/>
            <a:chOff x="119" y="4221"/>
            <a:chExt cx="5568" cy="16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Freeform 24"/>
            <p:cNvSpPr>
              <a:spLocks/>
            </p:cNvSpPr>
            <p:nvPr/>
          </p:nvSpPr>
          <p:spPr bwMode="gray">
            <a:xfrm flipH="1">
              <a:off x="119" y="4245"/>
              <a:ext cx="5568" cy="144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64" y="118"/>
                </a:cxn>
                <a:cxn ang="0">
                  <a:pos x="4329" y="0"/>
                </a:cxn>
                <a:cxn ang="0">
                  <a:pos x="5623" y="0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pPr algn="ctr" eaLnBrk="1" latinLnBrk="1" hangingPunct="1">
                <a:defRPr/>
              </a:pPr>
              <a:endParaRPr lang="en-US" dirty="0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gray">
            <a:xfrm flipH="1">
              <a:off x="119" y="4221"/>
              <a:ext cx="5568" cy="96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82" y="118"/>
                </a:cxn>
                <a:cxn ang="0">
                  <a:pos x="4345" y="0"/>
                </a:cxn>
                <a:cxn ang="0">
                  <a:pos x="5623" y="6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pPr algn="ctr" eaLnBrk="1" latinLnBrk="1" hangingPunct="1">
                <a:defRPr/>
              </a:pPr>
              <a:endParaRPr lang="en-US" dirty="0"/>
            </a:p>
          </p:txBody>
        </p:sp>
      </p:grpSp>
      <p:sp>
        <p:nvSpPr>
          <p:cNvPr id="7" name="Freeform 27" descr="Dark upward diagonal"/>
          <p:cNvSpPr>
            <a:spLocks/>
          </p:cNvSpPr>
          <p:nvPr userDrawn="1"/>
        </p:nvSpPr>
        <p:spPr bwMode="gray">
          <a:xfrm>
            <a:off x="85725" y="76200"/>
            <a:ext cx="8977313" cy="76200"/>
          </a:xfrm>
          <a:custGeom>
            <a:avLst/>
            <a:gdLst>
              <a:gd name="T0" fmla="*/ 0 w 5655"/>
              <a:gd name="T1" fmla="*/ 242 h 315"/>
              <a:gd name="T2" fmla="*/ 8804275 w 5655"/>
              <a:gd name="T3" fmla="*/ 0 h 315"/>
              <a:gd name="T4" fmla="*/ 8977313 w 5655"/>
              <a:gd name="T5" fmla="*/ 20320 h 315"/>
              <a:gd name="T6" fmla="*/ 8967788 w 5655"/>
              <a:gd name="T7" fmla="*/ 76200 h 315"/>
              <a:gd name="T8" fmla="*/ 1588 w 5655"/>
              <a:gd name="T9" fmla="*/ 75958 h 315"/>
              <a:gd name="T10" fmla="*/ 0 w 5655"/>
              <a:gd name="T11" fmla="*/ 242 h 31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gray">
          <a:xfrm>
            <a:off x="76200" y="6705600"/>
            <a:ext cx="8229600" cy="920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1pPr>
            <a:lvl2pPr marL="742950" indent="-28575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2pPr>
            <a:lvl3pPr marL="11430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3pPr>
            <a:lvl4pPr marL="16002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4pPr>
            <a:lvl5pPr marL="20574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endParaRPr lang="en-US" altLang="en-US" smtClean="0">
              <a:cs typeface="Arial" panose="020B0604020202020204" pitchFamily="34" charset="0"/>
            </a:endParaRPr>
          </a:p>
        </p:txBody>
      </p:sp>
      <p:grpSp>
        <p:nvGrpSpPr>
          <p:cNvPr id="3" name="Group 74"/>
          <p:cNvGrpSpPr>
            <a:grpSpLocks/>
          </p:cNvGrpSpPr>
          <p:nvPr userDrawn="1"/>
        </p:nvGrpSpPr>
        <p:grpSpPr bwMode="auto">
          <a:xfrm>
            <a:off x="76200" y="228599"/>
            <a:ext cx="8915400" cy="1219201"/>
            <a:chOff x="48" y="512"/>
            <a:chExt cx="5616" cy="659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" name="Freeform 30"/>
            <p:cNvSpPr>
              <a:spLocks/>
            </p:cNvSpPr>
            <p:nvPr/>
          </p:nvSpPr>
          <p:spPr bwMode="gray">
            <a:xfrm flipH="1">
              <a:off x="96" y="560"/>
              <a:ext cx="5520" cy="6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46" y="0"/>
                </a:cxn>
                <a:cxn ang="0">
                  <a:pos x="5446" y="312"/>
                </a:cxn>
                <a:cxn ang="0">
                  <a:pos x="5446" y="451"/>
                </a:cxn>
                <a:cxn ang="0">
                  <a:pos x="1512" y="443"/>
                </a:cxn>
                <a:cxn ang="0">
                  <a:pos x="1288" y="584"/>
                </a:cxn>
                <a:cxn ang="0">
                  <a:pos x="0" y="590"/>
                </a:cxn>
                <a:cxn ang="0">
                  <a:pos x="0" y="0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pPr algn="ctr" eaLnBrk="1" latinLnBrk="1" hangingPunct="1">
                <a:defRPr/>
              </a:pPr>
              <a:endParaRPr lang="en-US" dirty="0"/>
            </a:p>
          </p:txBody>
        </p:sp>
        <p:sp>
          <p:nvSpPr>
            <p:cNvPr id="11" name="Freeform 31"/>
            <p:cNvSpPr>
              <a:spLocks/>
            </p:cNvSpPr>
            <p:nvPr/>
          </p:nvSpPr>
          <p:spPr bwMode="gray">
            <a:xfrm flipH="1">
              <a:off x="48" y="512"/>
              <a:ext cx="5616" cy="65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657" y="0"/>
                </a:cxn>
                <a:cxn ang="0">
                  <a:pos x="5658" y="534"/>
                </a:cxn>
                <a:cxn ang="0">
                  <a:pos x="1553" y="528"/>
                </a:cxn>
                <a:cxn ang="0">
                  <a:pos x="1317" y="651"/>
                </a:cxn>
                <a:cxn ang="0">
                  <a:pos x="0" y="655"/>
                </a:cxn>
                <a:cxn ang="0">
                  <a:pos x="1" y="0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  <a:effectLst/>
            <a:sp3d>
              <a:bevelT w="139700" h="139700"/>
            </a:sp3d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pPr algn="ctr" eaLnBrk="1" latinLnBrk="1" hangingPunct="1">
                <a:defRPr/>
              </a:pPr>
              <a:endParaRPr lang="en-US" dirty="0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gray">
            <a:xfrm flipH="1">
              <a:off x="4176" y="944"/>
              <a:ext cx="1344" cy="96"/>
            </a:xfrm>
            <a:custGeom>
              <a:avLst/>
              <a:gdLst/>
              <a:ahLst/>
              <a:cxnLst>
                <a:cxn ang="0">
                  <a:pos x="1440" y="1"/>
                </a:cxn>
                <a:cxn ang="0">
                  <a:pos x="1261" y="112"/>
                </a:cxn>
                <a:cxn ang="0">
                  <a:pos x="0" y="110"/>
                </a:cxn>
                <a:cxn ang="0">
                  <a:pos x="0" y="49"/>
                </a:cxn>
                <a:cxn ang="0">
                  <a:pos x="1069" y="50"/>
                </a:cxn>
                <a:cxn ang="0">
                  <a:pos x="1142" y="0"/>
                </a:cxn>
                <a:cxn ang="0">
                  <a:pos x="1440" y="1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/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pPr algn="ctr" eaLnBrk="1" latinLnBrk="1" hangingPunct="1">
                <a:defRPr/>
              </a:pPr>
              <a:endParaRPr lang="en-US" dirty="0"/>
            </a:p>
          </p:txBody>
        </p:sp>
      </p:grpSp>
      <p:pic>
        <p:nvPicPr>
          <p:cNvPr id="13" name="Picture 3" descr="D:\7th semester\FYP-I\Poater\MRI_scanner.jpg"/>
          <p:cNvPicPr>
            <a:picLocks noChangeAspect="1" noChangeArrowheads="1"/>
          </p:cNvPicPr>
          <p:nvPr userDrawn="1"/>
        </p:nvPicPr>
        <p:blipFill>
          <a:blip r:embed="rId2"/>
          <a:srcRect l="2519" r="28384"/>
          <a:stretch>
            <a:fillRect/>
          </a:stretch>
        </p:blipFill>
        <p:spPr bwMode="auto">
          <a:xfrm>
            <a:off x="8232775" y="457200"/>
            <a:ext cx="53022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D:\7th semester\FYP-I\Poater\BrainMRI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457200"/>
            <a:ext cx="523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D:\7th semester\FYP-I\Poater\qqq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457200"/>
            <a:ext cx="5143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U%20-%20Goo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458200" y="6324600"/>
            <a:ext cx="5270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Date Placeholder 18"/>
          <p:cNvSpPr txBox="1">
            <a:spLocks/>
          </p:cNvSpPr>
          <p:nvPr userDrawn="1"/>
        </p:nvSpPr>
        <p:spPr bwMode="auto"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1pPr>
            <a:lvl2pPr marL="742950" indent="-28575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2pPr>
            <a:lvl3pPr marL="11430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3pPr>
            <a:lvl4pPr marL="16002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4pPr>
            <a:lvl5pPr marL="20574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fld id="{6E35E6BD-9B6C-4E2E-B86B-A286B6DF82D3}" type="datetime1">
              <a:rPr lang="en-US" altLang="en-US" sz="1200" smtClean="0">
                <a:solidFill>
                  <a:schemeClr val="bg1"/>
                </a:solidFill>
                <a:latin typeface="Gulim" pitchFamily="34" charset="-127"/>
                <a:cs typeface="Arial" panose="020B0604020202020204" pitchFamily="34" charset="0"/>
              </a:rPr>
              <a:pPr eaLnBrk="1" hangingPunct="1">
                <a:defRPr/>
              </a:pPr>
              <a:t>26-Sep-22</a:t>
            </a:fld>
            <a:endParaRPr lang="en-US" altLang="en-US" sz="1200" smtClean="0">
              <a:solidFill>
                <a:schemeClr val="bg1"/>
              </a:solidFill>
              <a:latin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18" name="Slide Number Placeholder 19"/>
          <p:cNvSpPr txBox="1">
            <a:spLocks/>
          </p:cNvSpPr>
          <p:nvPr userDrawn="1"/>
        </p:nvSpPr>
        <p:spPr>
          <a:xfrm>
            <a:off x="7040563" y="6477000"/>
            <a:ext cx="1189037" cy="228600"/>
          </a:xfrm>
          <a:prstGeom prst="rect">
            <a:avLst/>
          </a:prstGeom>
        </p:spPr>
        <p:txBody>
          <a:bodyPr anchor="ctr"/>
          <a:lstStyle/>
          <a:p>
            <a:pPr algn="r" eaLnBrk="1" latinLnBrk="1" hangingPunct="1"/>
            <a:fld id="{11887B0E-E50C-4CED-9E6A-8C9C107846FD}" type="slidenum">
              <a:rPr lang="en-US" altLang="en-US" sz="1200">
                <a:solidFill>
                  <a:schemeClr val="bg1"/>
                </a:solidFill>
                <a:latin typeface="Gulim" pitchFamily="34" charset="-127"/>
              </a:rPr>
              <a:pPr algn="r" eaLnBrk="1" latin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Gulim" pitchFamily="34" charset="-127"/>
            </a:endParaRPr>
          </a:p>
        </p:txBody>
      </p:sp>
      <p:sp>
        <p:nvSpPr>
          <p:cNvPr id="19" name="Footer Placeholder 20"/>
          <p:cNvSpPr txBox="1">
            <a:spLocks/>
          </p:cNvSpPr>
          <p:nvPr userDrawn="1"/>
        </p:nvSpPr>
        <p:spPr bwMode="auto">
          <a:xfrm>
            <a:off x="3810000" y="6416675"/>
            <a:ext cx="1828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1pPr>
            <a:lvl2pPr marL="742950" indent="-28575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2pPr>
            <a:lvl3pPr marL="11430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3pPr>
            <a:lvl4pPr marL="16002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4pPr>
            <a:lvl5pPr marL="2057400" indent="-228600" algn="ctr" latinLnBrk="1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r>
              <a:rPr lang="en-US" altLang="en-US" sz="1200" smtClean="0">
                <a:solidFill>
                  <a:schemeClr val="bg1"/>
                </a:solidFill>
                <a:cs typeface="Arial" panose="020B0604020202020204" pitchFamily="34" charset="0"/>
              </a:rPr>
              <a:t>Brain Inspector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81000" y="1447800"/>
            <a:ext cx="8305800" cy="4724400"/>
          </a:xfrm>
        </p:spPr>
        <p:txBody>
          <a:bodyPr/>
          <a:lstStyle>
            <a:lvl1pPr algn="just">
              <a:lnSpc>
                <a:spcPct val="150000"/>
              </a:lnSpc>
              <a:spcAft>
                <a:spcPts val="200"/>
              </a:spcAft>
              <a:buFontTx/>
              <a:buBlip>
                <a:blip r:embed="rId6"/>
              </a:buBlip>
              <a:def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avid" pitchFamily="34" charset="-79"/>
                <a:ea typeface="+mn-ea"/>
                <a:cs typeface="David" pitchFamily="34" charset="-79"/>
              </a:defRPr>
            </a:lvl1pPr>
            <a:lvl2pPr>
              <a:spcAft>
                <a:spcPts val="200"/>
              </a:spcAft>
              <a:buFontTx/>
              <a:buBlip>
                <a:blip r:embed="rId7"/>
              </a:buBlip>
              <a:defRPr sz="2000" b="1">
                <a:solidFill>
                  <a:schemeClr val="tx1"/>
                </a:solidFill>
                <a:latin typeface="David" pitchFamily="34" charset="-79"/>
                <a:cs typeface="David" pitchFamily="34" charset="-79"/>
              </a:defRPr>
            </a:lvl2pPr>
            <a:lvl3pPr>
              <a:spcAft>
                <a:spcPts val="100"/>
              </a:spcAft>
              <a:buFontTx/>
              <a:buBlip>
                <a:blip r:embed="rId8"/>
              </a:buBlip>
              <a:defRPr sz="1800" b="1">
                <a:solidFill>
                  <a:schemeClr val="tx1"/>
                </a:solidFill>
                <a:latin typeface="David" pitchFamily="34" charset="-79"/>
                <a:cs typeface="David" pitchFamily="34" charset="-79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6781800" cy="639762"/>
          </a:xfrm>
        </p:spPr>
        <p:txBody>
          <a:bodyPr>
            <a:normAutofit/>
          </a:bodyPr>
          <a:lstStyle>
            <a:lvl1pPr algn="l">
              <a:defRPr lang="en-US" sz="3600" b="1" kern="1200" dirty="0" smtClean="0"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9144000" y="0"/>
                </a:moveTo>
                <a:lnTo>
                  <a:pt x="0" y="0"/>
                </a:lnTo>
                <a:lnTo>
                  <a:pt x="0" y="457199"/>
                </a:lnTo>
                <a:lnTo>
                  <a:pt x="9144000" y="457199"/>
                </a:lnTo>
                <a:lnTo>
                  <a:pt x="9144000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9144000" cy="67310"/>
          </a:xfrm>
          <a:custGeom>
            <a:avLst/>
            <a:gdLst/>
            <a:ahLst/>
            <a:cxnLst/>
            <a:rect l="l" t="t" r="r" b="b"/>
            <a:pathLst>
              <a:path w="9144000" h="67310">
                <a:moveTo>
                  <a:pt x="9144000" y="0"/>
                </a:moveTo>
                <a:lnTo>
                  <a:pt x="0" y="0"/>
                </a:lnTo>
                <a:lnTo>
                  <a:pt x="0" y="67055"/>
                </a:lnTo>
                <a:lnTo>
                  <a:pt x="9144000" y="670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365" y="913841"/>
            <a:ext cx="7621269" cy="305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050" y="1343660"/>
            <a:ext cx="7842884" cy="399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26-Sep-22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6033" y="6560927"/>
            <a:ext cx="210820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://images.google.com.pk/imgres?imgurl=http://www.cs.ucsd.edu/classes/fa03/cse166/book_big.jpg&amp;imgrefurl=http://www.cs.ucsd.edu/classes/fa03/cse166/&amp;h=475&amp;w=348&amp;sz=42&amp;tbnid=OfichxyvH-UJ:&amp;tbnh=125&amp;tbnw=92&amp;start=24&amp;prev=/images%3Fq%3Ddigital%2Bimage%2Bprocessing%26start%3D20%26hl%3Den%26lr%3D%26sa%3DN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hyperlink" Target="http://images.google.com.pk/imgres?imgurl=http://www.eden.rutgers.edu/~wojciech/Picture019.jpg&amp;imgrefurl=http://www.eden.rutgers.edu/~wojciech/&amp;h=480&amp;w=640&amp;sz=51&amp;tbnid=Tr_jIzfGTqwJ:&amp;tbnh=101&amp;tbnw=134&amp;start=154&amp;prev=/images%3Fq%3Ddigital%2Bimage%2Bprocessing%26start%3D140%26hl%3Den%26lr%3D%26sa%3DN" TargetMode="External"/><Relationship Id="rId4" Type="http://schemas.openxmlformats.org/officeDocument/2006/relationships/image" Target="../media/image2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u.aibo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Brain%20Inspector%20FYP-1\Brain%20Inspector%20Video.wmv" TargetMode="Externa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5255" y="4343400"/>
            <a:ext cx="7406640" cy="0"/>
          </a:xfrm>
          <a:custGeom>
            <a:avLst/>
            <a:gdLst/>
            <a:ahLst/>
            <a:cxnLst/>
            <a:rect l="l" t="t" r="r" b="b"/>
            <a:pathLst>
              <a:path w="7406640">
                <a:moveTo>
                  <a:pt x="0" y="0"/>
                </a:moveTo>
                <a:lnTo>
                  <a:pt x="740664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4357" y="970229"/>
            <a:ext cx="5019675" cy="2056332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065" marR="5080" algn="ctr">
              <a:lnSpc>
                <a:spcPts val="4079"/>
              </a:lnSpc>
              <a:spcBef>
                <a:spcPts val="835"/>
              </a:spcBef>
            </a:pPr>
            <a:r>
              <a:rPr sz="4000" smtClean="0">
                <a:solidFill>
                  <a:srgbClr val="003366"/>
                </a:solidFill>
                <a:latin typeface="Times New Roman"/>
                <a:cs typeface="Times New Roman"/>
              </a:rPr>
              <a:t>Digital</a:t>
            </a:r>
            <a:r>
              <a:rPr sz="4000" spc="-35" smtClean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4000" spc="-5">
                <a:solidFill>
                  <a:srgbClr val="003366"/>
                </a:solidFill>
                <a:latin typeface="Times New Roman"/>
                <a:cs typeface="Times New Roman"/>
              </a:rPr>
              <a:t>Image  </a:t>
            </a:r>
            <a:r>
              <a:rPr sz="4000" smtClean="0">
                <a:solidFill>
                  <a:srgbClr val="003366"/>
                </a:solidFill>
                <a:latin typeface="Times New Roman"/>
                <a:cs typeface="Times New Roman"/>
              </a:rPr>
              <a:t>Processing</a:t>
            </a:r>
            <a:r>
              <a:rPr lang="en-US" sz="40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 / Manipulation</a:t>
            </a:r>
            <a:endParaRPr sz="4000" dirty="0">
              <a:latin typeface="Times New Roman"/>
              <a:cs typeface="Times New Roman"/>
            </a:endParaRPr>
          </a:p>
          <a:p>
            <a:pPr marL="1905" algn="ctr">
              <a:lnSpc>
                <a:spcPts val="2880"/>
              </a:lnSpc>
            </a:pPr>
            <a:r>
              <a:rPr sz="2800" spc="-5" dirty="0" smtClean="0">
                <a:solidFill>
                  <a:srgbClr val="003366"/>
                </a:solidFill>
                <a:latin typeface="Times New Roman"/>
                <a:cs typeface="Times New Roman"/>
              </a:rPr>
              <a:t>(</a:t>
            </a:r>
            <a:r>
              <a:rPr lang="en-US" sz="2800" spc="-5" dirty="0" smtClean="0">
                <a:solidFill>
                  <a:srgbClr val="003366"/>
                </a:solidFill>
                <a:latin typeface="Times New Roman"/>
                <a:cs typeface="Times New Roman"/>
              </a:rPr>
              <a:t>CSC </a:t>
            </a:r>
            <a:r>
              <a:rPr lang="en-US" sz="2800" spc="-5" dirty="0" smtClean="0">
                <a:solidFill>
                  <a:srgbClr val="003366"/>
                </a:solidFill>
                <a:latin typeface="Times New Roman"/>
                <a:cs typeface="Times New Roman"/>
              </a:rPr>
              <a:t>371</a:t>
            </a:r>
            <a:r>
              <a:rPr sz="2800" smtClean="0">
                <a:solidFill>
                  <a:srgbClr val="003366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13090" y="6560927"/>
            <a:ext cx="14351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255"/>
                </a:lnSpc>
              </a:pPr>
              <a:t>1</a:t>
            </a:fld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1977" y="2999613"/>
            <a:ext cx="332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Lecture </a:t>
            </a:r>
            <a:r>
              <a:rPr sz="2400" b="1" spc="-5" dirty="0">
                <a:latin typeface="Times New Roman"/>
                <a:cs typeface="Times New Roman"/>
              </a:rPr>
              <a:t># 1: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F4B5E2-26C4-4A76-82D1-79DF85F2E4D4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14339" name="Picture 3" descr="book_big">
            <a:hlinkClick r:id="rId3"/>
          </p:cNvPr>
          <p:cNvPicPr>
            <a:picLocks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990600" y="381000"/>
            <a:ext cx="1755775" cy="2386013"/>
          </a:xfrm>
        </p:spPr>
      </p:pic>
      <p:pic>
        <p:nvPicPr>
          <p:cNvPr id="14340" name="Picture 4" descr="Picture019">
            <a:hlinkClick r:id="rId5"/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791200" y="533400"/>
            <a:ext cx="2559050" cy="1928813"/>
          </a:xfrm>
        </p:spPr>
      </p:pic>
      <p:pic>
        <p:nvPicPr>
          <p:cNvPr id="14341" name="Picture 5" descr="zamana"/>
          <p:cNvPicPr>
            <a:picLocks noChangeAspect="1" noChangeArrowheads="1"/>
          </p:cNvPicPr>
          <p:nvPr>
            <p:ph sz="quarter" idx="3"/>
          </p:nvPr>
        </p:nvPicPr>
        <p:blipFill>
          <a:blip r:embed="rId7"/>
          <a:srcRect/>
          <a:stretch>
            <a:fillRect/>
          </a:stretch>
        </p:blipFill>
        <p:spPr>
          <a:xfrm>
            <a:off x="381000" y="3581400"/>
            <a:ext cx="3811588" cy="2955925"/>
          </a:xfrm>
          <a:noFill/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0" y="2743200"/>
            <a:ext cx="9372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en-US" sz="3200"/>
              <a:t>One picture is worth more than ten thousand words</a:t>
            </a:r>
          </a:p>
        </p:txBody>
      </p:sp>
      <p:pic>
        <p:nvPicPr>
          <p:cNvPr id="14343" name="Picture 7" descr="truepic"/>
          <p:cNvPicPr>
            <a:picLocks noChangeAspect="1" noChangeArrowheads="1"/>
          </p:cNvPicPr>
          <p:nvPr>
            <p:ph sz="quarter" idx="4"/>
          </p:nvPr>
        </p:nvPicPr>
        <p:blipFill>
          <a:blip r:embed="rId8"/>
          <a:srcRect/>
          <a:stretch>
            <a:fillRect/>
          </a:stretch>
        </p:blipFill>
        <p:spPr>
          <a:xfrm>
            <a:off x="4572000" y="3581400"/>
            <a:ext cx="4341813" cy="2924175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40" dirty="0"/>
              <a:t>CCTV</a:t>
            </a:r>
            <a:r>
              <a:rPr spc="-484" dirty="0"/>
              <a:t> </a:t>
            </a:r>
            <a:r>
              <a:rPr spc="-160" dirty="0"/>
              <a:t>Monitoring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998091"/>
            <a:ext cx="5428615" cy="411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005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Solution:</a:t>
            </a:r>
            <a:r>
              <a:rPr sz="2600" b="1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rlito"/>
                <a:cs typeface="Carlito"/>
              </a:rPr>
              <a:t>Automation</a:t>
            </a:r>
            <a:endParaRPr sz="2600">
              <a:latin typeface="Carlito"/>
              <a:cs typeface="Carlito"/>
            </a:endParaRPr>
          </a:p>
          <a:p>
            <a:pPr marL="305435" indent="-184150">
              <a:lnSpc>
                <a:spcPts val="2995"/>
              </a:lnSpc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Extraction of </a:t>
            </a:r>
            <a:r>
              <a:rPr sz="2600" spc="-15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sz="2600" spc="-1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6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images</a:t>
            </a:r>
            <a:endParaRPr sz="2600">
              <a:latin typeface="Carlito"/>
              <a:cs typeface="Carlito"/>
            </a:endParaRPr>
          </a:p>
          <a:p>
            <a:pPr marL="305435" indent="-184150">
              <a:lnSpc>
                <a:spcPts val="3095"/>
              </a:lnSpc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2600" spc="-10" dirty="0">
                <a:solidFill>
                  <a:srgbClr val="404040"/>
                </a:solidFill>
                <a:latin typeface="Carlito"/>
                <a:cs typeface="Carlito"/>
              </a:rPr>
              <a:t>Understanding problem</a:t>
            </a:r>
            <a:r>
              <a:rPr sz="26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situation</a:t>
            </a:r>
            <a:endParaRPr sz="2600">
              <a:latin typeface="Carlito"/>
              <a:cs typeface="Carlito"/>
            </a:endParaRPr>
          </a:p>
          <a:p>
            <a:pPr marL="305435" indent="-184150">
              <a:lnSpc>
                <a:spcPts val="3095"/>
              </a:lnSpc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Self</a:t>
            </a:r>
            <a:r>
              <a:rPr sz="26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decision</a:t>
            </a:r>
            <a:endParaRPr sz="2600">
              <a:latin typeface="Carlito"/>
              <a:cs typeface="Carlito"/>
            </a:endParaRPr>
          </a:p>
          <a:p>
            <a:pPr marL="305435" indent="-184150">
              <a:lnSpc>
                <a:spcPts val="3110"/>
              </a:lnSpc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2600" spc="-5" dirty="0">
                <a:solidFill>
                  <a:srgbClr val="FF0000"/>
                </a:solidFill>
                <a:latin typeface="Carlito"/>
                <a:cs typeface="Carlito"/>
              </a:rPr>
              <a:t>Smart Cameras</a:t>
            </a: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: </a:t>
            </a:r>
            <a:r>
              <a:rPr sz="2600" spc="-10" dirty="0">
                <a:solidFill>
                  <a:srgbClr val="404040"/>
                </a:solidFill>
                <a:latin typeface="Carlito"/>
                <a:cs typeface="Carlito"/>
              </a:rPr>
              <a:t>consist</a:t>
            </a:r>
            <a:r>
              <a:rPr sz="26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endParaRPr sz="26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60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image</a:t>
            </a:r>
            <a:r>
              <a:rPr sz="23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sensor</a:t>
            </a:r>
            <a:endParaRPr sz="23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50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dirty="0">
                <a:solidFill>
                  <a:srgbClr val="404040"/>
                </a:solidFill>
                <a:latin typeface="Carlito"/>
                <a:cs typeface="Carlito"/>
              </a:rPr>
              <a:t>Memory</a:t>
            </a:r>
            <a:endParaRPr sz="23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45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Communication</a:t>
            </a:r>
            <a:r>
              <a:rPr sz="2300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rlito"/>
                <a:cs typeface="Carlito"/>
              </a:rPr>
              <a:t>interface</a:t>
            </a:r>
            <a:endParaRPr sz="23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50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dirty="0">
                <a:solidFill>
                  <a:srgbClr val="404040"/>
                </a:solidFill>
                <a:latin typeface="Carlito"/>
                <a:cs typeface="Carlito"/>
              </a:rPr>
              <a:t>Built in </a:t>
            </a: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illumination</a:t>
            </a:r>
            <a:endParaRPr sz="23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50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Real-time </a:t>
            </a:r>
            <a:r>
              <a:rPr sz="2300" spc="-10" dirty="0">
                <a:solidFill>
                  <a:srgbClr val="404040"/>
                </a:solidFill>
                <a:latin typeface="Carlito"/>
                <a:cs typeface="Carlito"/>
              </a:rPr>
              <a:t>operating</a:t>
            </a:r>
            <a:r>
              <a:rPr sz="23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300" spc="-20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endParaRPr sz="2300">
              <a:latin typeface="Carlito"/>
              <a:cs typeface="Carlito"/>
            </a:endParaRPr>
          </a:p>
          <a:p>
            <a:pPr marL="488315" lvl="1" indent="-183515">
              <a:lnSpc>
                <a:spcPct val="100000"/>
              </a:lnSpc>
              <a:spcBef>
                <a:spcPts val="50"/>
              </a:spcBef>
              <a:buClr>
                <a:srgbClr val="E38312"/>
              </a:buClr>
              <a:buChar char="◦"/>
              <a:tabLst>
                <a:tab pos="488950" algn="l"/>
              </a:tabLst>
            </a:pPr>
            <a:r>
              <a:rPr sz="2300" spc="-10" dirty="0">
                <a:solidFill>
                  <a:srgbClr val="FF0000"/>
                </a:solidFill>
                <a:latin typeface="Carlito"/>
                <a:cs typeface="Carlito"/>
              </a:rPr>
              <a:t>Image Processing</a:t>
            </a:r>
            <a:r>
              <a:rPr sz="2300" spc="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Carlito"/>
                <a:cs typeface="Carlito"/>
              </a:rPr>
              <a:t>software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0" y="4571998"/>
            <a:ext cx="3809998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9864" y="1524000"/>
            <a:ext cx="3297936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708" y="2496311"/>
            <a:ext cx="6476999" cy="417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195" dirty="0"/>
              <a:t>Weapon</a:t>
            </a:r>
            <a:r>
              <a:rPr spc="-550" dirty="0"/>
              <a:t> </a:t>
            </a:r>
            <a:r>
              <a:rPr spc="-265" dirty="0"/>
              <a:t>Systems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2112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Air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Defense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Systems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2438400"/>
            <a:ext cx="4800600" cy="424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195" dirty="0"/>
              <a:t>Weapon</a:t>
            </a:r>
            <a:r>
              <a:rPr spc="-550" dirty="0"/>
              <a:t> </a:t>
            </a:r>
            <a:r>
              <a:rPr spc="-265" dirty="0"/>
              <a:t>Systems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17608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Anti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Aircraft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Gun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0" y="2514600"/>
            <a:ext cx="5562600" cy="417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195" dirty="0"/>
              <a:t>Weapon</a:t>
            </a:r>
            <a:r>
              <a:rPr spc="-550" dirty="0"/>
              <a:t> </a:t>
            </a:r>
            <a:r>
              <a:rPr spc="-265" dirty="0"/>
              <a:t>Systems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485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Rif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91185"/>
            <a:ext cx="2568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75" dirty="0"/>
              <a:t>Biometrics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1140" y="1238452"/>
            <a:ext cx="5053330" cy="3053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6637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Biometrics -</a:t>
            </a:r>
            <a:r>
              <a:rPr sz="3200" spc="-2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Authentication  techniques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Physiological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Biometrics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lr>
                <a:srgbClr val="BC572C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8B8B8B"/>
                </a:solidFill>
                <a:latin typeface="Times New Roman"/>
                <a:cs typeface="Times New Roman"/>
              </a:rPr>
              <a:t>Face, IRIS, </a:t>
            </a:r>
            <a:r>
              <a:rPr sz="2400" spc="-5" dirty="0">
                <a:solidFill>
                  <a:srgbClr val="8B8B8B"/>
                </a:solidFill>
                <a:latin typeface="Times New Roman"/>
                <a:cs typeface="Times New Roman"/>
              </a:rPr>
              <a:t>DNA, </a:t>
            </a:r>
            <a:r>
              <a:rPr sz="2400" dirty="0">
                <a:solidFill>
                  <a:srgbClr val="8B8B8B"/>
                </a:solidFill>
                <a:latin typeface="Times New Roman"/>
                <a:cs typeface="Times New Roman"/>
              </a:rPr>
              <a:t>Finger</a:t>
            </a:r>
            <a:r>
              <a:rPr sz="2400" spc="-40" dirty="0">
                <a:solidFill>
                  <a:srgbClr val="8B8B8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8B8B8B"/>
                </a:solidFill>
                <a:latin typeface="Times New Roman"/>
                <a:cs typeface="Times New Roman"/>
              </a:rPr>
              <a:t>Prints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Behavioral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Biometrics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lr>
                <a:srgbClr val="BC572C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30" dirty="0">
                <a:solidFill>
                  <a:srgbClr val="8B8B8B"/>
                </a:solidFill>
                <a:latin typeface="Times New Roman"/>
                <a:cs typeface="Times New Roman"/>
              </a:rPr>
              <a:t>Typing </a:t>
            </a:r>
            <a:r>
              <a:rPr sz="2400" spc="-5" dirty="0">
                <a:solidFill>
                  <a:srgbClr val="8B8B8B"/>
                </a:solidFill>
                <a:latin typeface="Times New Roman"/>
                <a:cs typeface="Times New Roman"/>
              </a:rPr>
              <a:t>Rhythm, </a:t>
            </a:r>
            <a:r>
              <a:rPr sz="2400" dirty="0">
                <a:solidFill>
                  <a:srgbClr val="8B8B8B"/>
                </a:solidFill>
                <a:latin typeface="Times New Roman"/>
                <a:cs typeface="Times New Roman"/>
              </a:rPr>
              <a:t>Handwriting,</a:t>
            </a:r>
            <a:r>
              <a:rPr sz="2400" spc="-70" dirty="0">
                <a:solidFill>
                  <a:srgbClr val="8B8B8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8B8B8B"/>
                </a:solidFill>
                <a:latin typeface="Times New Roman"/>
                <a:cs typeface="Times New Roman"/>
              </a:rPr>
              <a:t>Gait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1600" y="838200"/>
            <a:ext cx="3076955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399" y="4495793"/>
            <a:ext cx="7244884" cy="1147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3400" y="1295400"/>
            <a:ext cx="8153400" cy="4953000"/>
            <a:chOff x="533400" y="1295400"/>
            <a:chExt cx="8153400" cy="4953000"/>
          </a:xfrm>
        </p:grpSpPr>
        <p:sp>
          <p:nvSpPr>
            <p:cNvPr id="6" name="object 6"/>
            <p:cNvSpPr/>
            <p:nvPr/>
          </p:nvSpPr>
          <p:spPr>
            <a:xfrm>
              <a:off x="3572255" y="2695955"/>
              <a:ext cx="5114544" cy="3552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1295400"/>
              <a:ext cx="4823460" cy="32095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9" y="319785"/>
            <a:ext cx="2076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65" dirty="0"/>
              <a:t>Robotics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319785"/>
            <a:ext cx="4612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30" dirty="0"/>
              <a:t>Examples:</a:t>
            </a:r>
            <a:r>
              <a:rPr u="none" spc="-490" dirty="0"/>
              <a:t> </a:t>
            </a:r>
            <a:r>
              <a:rPr u="none" spc="-265" dirty="0"/>
              <a:t>Robotics</a:t>
            </a:r>
          </a:p>
        </p:txBody>
      </p:sp>
      <p:sp>
        <p:nvSpPr>
          <p:cNvPr id="6" name="object 6"/>
          <p:cNvSpPr/>
          <p:nvPr/>
        </p:nvSpPr>
        <p:spPr>
          <a:xfrm>
            <a:off x="762000" y="1828800"/>
            <a:ext cx="3401567" cy="3707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2311907"/>
            <a:ext cx="3927348" cy="294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067" y="1162252"/>
            <a:ext cx="1255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 indent="-23622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SzPct val="96875"/>
              <a:buFont typeface="Wingdings"/>
              <a:buChar char=""/>
              <a:tabLst>
                <a:tab pos="248920" algn="l"/>
              </a:tabLst>
            </a:pPr>
            <a:r>
              <a:rPr sz="3200" dirty="0">
                <a:latin typeface="Times New Roman"/>
                <a:cs typeface="Times New Roman"/>
              </a:rPr>
              <a:t>AIBO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58011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04912" y="971613"/>
          <a:ext cx="6781800" cy="512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450"/>
                <a:gridCol w="1695450"/>
                <a:gridCol w="1695450"/>
                <a:gridCol w="1695450"/>
              </a:tblGrid>
              <a:tr h="3365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Problem</a:t>
                      </a: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Domain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Pattern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 marR="5454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Document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Image  Analysis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162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Optical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Character  Recognition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Document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Image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Characters/words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 marR="7581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Document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Classifi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Internet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Text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Document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Semantic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categories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073">
                <a:tc>
                  <a:txBody>
                    <a:bodyPr/>
                    <a:lstStyle/>
                    <a:p>
                      <a:pPr marL="91440" marR="7581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Document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Classifi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Junk mail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filtering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Junk/Non-Junk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Multimedia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retrieval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Internet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clip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genres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Speech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directory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assistance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Speech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waveform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Spoken words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 marR="5029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Natural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Language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Processing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extraction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Sentence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Speech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Biometric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Personal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identification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Face, finger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print,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Iris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422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Authorized users for  access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control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Medical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Computer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aided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diagnosis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Microscopic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Image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Healthy/cancerous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cell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3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Military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708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Automatic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target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Infrared</a:t>
                      </a:r>
                      <a:r>
                        <a:rPr sz="12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Target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1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Industrial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automation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Fruit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sorting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9436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Images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taken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on 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conveyor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belt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Grade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quality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Bioinformatics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Sequence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analysis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DNA</a:t>
                      </a:r>
                      <a:r>
                        <a:rPr sz="12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sequence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Known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types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genes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0922" y="392125"/>
            <a:ext cx="3678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Summary </a:t>
            </a:r>
            <a:r>
              <a:rPr sz="2800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800" u="none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108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solidFill>
            <a:srgbClr val="D7CEB9"/>
          </a:solidFill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19102" y="2314403"/>
            <a:ext cx="3967510" cy="2196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is an Image?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543800" cy="1538883"/>
          </a:xfrm>
        </p:spPr>
        <p:txBody>
          <a:bodyPr/>
          <a:lstStyle/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en-US" altLang="en-US" dirty="0" smtClean="0"/>
              <a:t>An image may be defined as a two </a:t>
            </a:r>
            <a:r>
              <a:rPr lang="en-US" altLang="en-US" dirty="0" smtClean="0"/>
              <a:t>dimensional </a:t>
            </a:r>
            <a:r>
              <a:rPr lang="en-US" altLang="en-US" dirty="0" smtClean="0"/>
              <a:t>function f(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</a:t>
            </a:r>
            <a:r>
              <a:rPr lang="en-US" altLang="en-US" dirty="0" smtClean="0"/>
              <a:t>where </a:t>
            </a:r>
            <a:r>
              <a:rPr lang="en-US" altLang="en-US" dirty="0" smtClean="0"/>
              <a:t>x and y are spatial coordinates and amplitude of f at any pair of coordinates 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is called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intensity or </a:t>
            </a:r>
            <a:r>
              <a:rPr lang="en-US" altLang="en-US" dirty="0" smtClean="0"/>
              <a:t>Gray level </a:t>
            </a:r>
            <a:r>
              <a:rPr lang="en-US" altLang="en-US" dirty="0" smtClean="0"/>
              <a:t>of the image </a:t>
            </a:r>
            <a:r>
              <a:rPr lang="en-US" altLang="en-US" dirty="0" smtClean="0"/>
              <a:t>at that </a:t>
            </a:r>
            <a:r>
              <a:rPr lang="en-US" altLang="en-US" dirty="0" smtClean="0"/>
              <a:t>point.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3124201"/>
            <a:ext cx="762126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sng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Digital Image</a:t>
            </a:r>
            <a:endParaRPr kumimoji="0" lang="en-US" sz="4800" b="0" i="0" u="sng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3886200"/>
            <a:ext cx="762000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When </a:t>
            </a:r>
            <a:r>
              <a:rPr kumimoji="0" lang="en-US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x,y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and the amplitude values of f are</a:t>
            </a:r>
            <a:r>
              <a:rPr kumimoji="0" lang="en-US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finite, discrete quantities, we call the image a Digital Image.</a:t>
            </a:r>
          </a:p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A digital Image is composed of a finite</a:t>
            </a:r>
            <a:r>
              <a:rPr kumimoji="0" lang="en-US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 of elements each of which has a</a:t>
            </a:r>
            <a:r>
              <a:rPr kumimoji="0" lang="en-US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particular location and value</a:t>
            </a:r>
          </a:p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These elements are referred to as Picture</a:t>
            </a:r>
            <a:r>
              <a:rPr kumimoji="0" lang="en-US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Elements, Image Elements, </a:t>
            </a:r>
            <a:r>
              <a:rPr kumimoji="0" lang="en-US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Pels</a:t>
            </a: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, or,  Pixels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solidFill>
            <a:srgbClr val="D7CEB9"/>
          </a:solidFill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27504" y="2276855"/>
            <a:ext cx="4358640" cy="2065020"/>
            <a:chOff x="2127504" y="2276855"/>
            <a:chExt cx="4358640" cy="2065020"/>
          </a:xfrm>
        </p:grpSpPr>
        <p:sp>
          <p:nvSpPr>
            <p:cNvPr id="25" name="object 25"/>
            <p:cNvSpPr/>
            <p:nvPr/>
          </p:nvSpPr>
          <p:spPr>
            <a:xfrm>
              <a:off x="4111752" y="3034283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299465" y="0"/>
                  </a:moveTo>
                  <a:lnTo>
                    <a:pt x="299465" y="103631"/>
                  </a:lnTo>
                  <a:lnTo>
                    <a:pt x="0" y="103631"/>
                  </a:lnTo>
                  <a:lnTo>
                    <a:pt x="0" y="310895"/>
                  </a:lnTo>
                  <a:lnTo>
                    <a:pt x="299465" y="310895"/>
                  </a:lnTo>
                  <a:lnTo>
                    <a:pt x="299465" y="414527"/>
                  </a:lnTo>
                  <a:lnTo>
                    <a:pt x="399288" y="207263"/>
                  </a:lnTo>
                  <a:lnTo>
                    <a:pt x="299465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1752" y="3034283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0" y="103631"/>
                  </a:moveTo>
                  <a:lnTo>
                    <a:pt x="299465" y="103631"/>
                  </a:lnTo>
                  <a:lnTo>
                    <a:pt x="299465" y="0"/>
                  </a:lnTo>
                  <a:lnTo>
                    <a:pt x="399288" y="207263"/>
                  </a:lnTo>
                  <a:lnTo>
                    <a:pt x="299465" y="414527"/>
                  </a:lnTo>
                  <a:lnTo>
                    <a:pt x="299465" y="310895"/>
                  </a:lnTo>
                  <a:lnTo>
                    <a:pt x="0" y="310895"/>
                  </a:lnTo>
                  <a:lnTo>
                    <a:pt x="0" y="10363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36648" y="2285999"/>
              <a:ext cx="2002536" cy="19781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32076" y="2281427"/>
              <a:ext cx="2011680" cy="1987550"/>
            </a:xfrm>
            <a:custGeom>
              <a:avLst/>
              <a:gdLst/>
              <a:ahLst/>
              <a:cxnLst/>
              <a:rect l="l" t="t" r="r" b="b"/>
              <a:pathLst>
                <a:path w="2011679" h="1987550">
                  <a:moveTo>
                    <a:pt x="0" y="1987296"/>
                  </a:moveTo>
                  <a:lnTo>
                    <a:pt x="2011679" y="1987296"/>
                  </a:lnTo>
                  <a:lnTo>
                    <a:pt x="2011679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7992" y="2314955"/>
              <a:ext cx="1969008" cy="2017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3420" y="2310383"/>
              <a:ext cx="1978660" cy="2026920"/>
            </a:xfrm>
            <a:custGeom>
              <a:avLst/>
              <a:gdLst/>
              <a:ahLst/>
              <a:cxnLst/>
              <a:rect l="l" t="t" r="r" b="b"/>
              <a:pathLst>
                <a:path w="1978660" h="2026920">
                  <a:moveTo>
                    <a:pt x="0" y="2026920"/>
                  </a:moveTo>
                  <a:lnTo>
                    <a:pt x="1978152" y="2026920"/>
                  </a:lnTo>
                  <a:lnTo>
                    <a:pt x="1978152" y="0"/>
                  </a:lnTo>
                  <a:lnTo>
                    <a:pt x="0" y="0"/>
                  </a:lnTo>
                  <a:lnTo>
                    <a:pt x="0" y="2026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solidFill>
            <a:srgbClr val="D7CEB9"/>
          </a:solidFill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165605" y="1368552"/>
            <a:ext cx="5361940" cy="3637915"/>
            <a:chOff x="1165605" y="1368552"/>
            <a:chExt cx="5361940" cy="3637915"/>
          </a:xfrm>
        </p:grpSpPr>
        <p:sp>
          <p:nvSpPr>
            <p:cNvPr id="22" name="object 22"/>
            <p:cNvSpPr/>
            <p:nvPr/>
          </p:nvSpPr>
          <p:spPr>
            <a:xfrm>
              <a:off x="1165605" y="1368552"/>
              <a:ext cx="1139825" cy="835025"/>
            </a:xfrm>
            <a:custGeom>
              <a:avLst/>
              <a:gdLst/>
              <a:ahLst/>
              <a:cxnLst/>
              <a:rect l="l" t="t" r="r" b="b"/>
              <a:pathLst>
                <a:path w="1139825" h="835025">
                  <a:moveTo>
                    <a:pt x="1063625" y="31750"/>
                  </a:moveTo>
                  <a:lnTo>
                    <a:pt x="0" y="31750"/>
                  </a:lnTo>
                  <a:lnTo>
                    <a:pt x="0" y="835025"/>
                  </a:lnTo>
                  <a:lnTo>
                    <a:pt x="12700" y="83502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63625" y="38100"/>
                  </a:lnTo>
                  <a:lnTo>
                    <a:pt x="1063625" y="31750"/>
                  </a:lnTo>
                  <a:close/>
                </a:path>
                <a:path w="1139825" h="835025">
                  <a:moveTo>
                    <a:pt x="1063625" y="0"/>
                  </a:moveTo>
                  <a:lnTo>
                    <a:pt x="1063625" y="76200"/>
                  </a:lnTo>
                  <a:lnTo>
                    <a:pt x="1127125" y="44450"/>
                  </a:lnTo>
                  <a:lnTo>
                    <a:pt x="1076325" y="44450"/>
                  </a:lnTo>
                  <a:lnTo>
                    <a:pt x="1076325" y="31750"/>
                  </a:lnTo>
                  <a:lnTo>
                    <a:pt x="1127125" y="31750"/>
                  </a:lnTo>
                  <a:lnTo>
                    <a:pt x="1063625" y="0"/>
                  </a:lnTo>
                  <a:close/>
                </a:path>
                <a:path w="1139825" h="83502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39825" h="835025">
                  <a:moveTo>
                    <a:pt x="106362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63625" y="44450"/>
                  </a:lnTo>
                  <a:lnTo>
                    <a:pt x="1063625" y="38100"/>
                  </a:lnTo>
                  <a:close/>
                </a:path>
                <a:path w="1139825" h="835025">
                  <a:moveTo>
                    <a:pt x="1127125" y="31750"/>
                  </a:moveTo>
                  <a:lnTo>
                    <a:pt x="1076325" y="31750"/>
                  </a:lnTo>
                  <a:lnTo>
                    <a:pt x="1076325" y="44450"/>
                  </a:lnTo>
                  <a:lnTo>
                    <a:pt x="1127125" y="44450"/>
                  </a:lnTo>
                  <a:lnTo>
                    <a:pt x="1139825" y="38100"/>
                  </a:lnTo>
                  <a:lnTo>
                    <a:pt x="112712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20388" y="3171036"/>
              <a:ext cx="2397760" cy="18111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85844" y="3144012"/>
              <a:ext cx="2437130" cy="1858010"/>
            </a:xfrm>
            <a:custGeom>
              <a:avLst/>
              <a:gdLst/>
              <a:ahLst/>
              <a:cxnLst/>
              <a:rect l="l" t="t" r="r" b="b"/>
              <a:pathLst>
                <a:path w="2437129" h="1858010">
                  <a:moveTo>
                    <a:pt x="0" y="1857756"/>
                  </a:moveTo>
                  <a:lnTo>
                    <a:pt x="2436876" y="1857756"/>
                  </a:lnTo>
                  <a:lnTo>
                    <a:pt x="2436876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3600" y="2057400"/>
              <a:ext cx="2462783" cy="184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29027" y="2052828"/>
              <a:ext cx="2472055" cy="1858010"/>
            </a:xfrm>
            <a:custGeom>
              <a:avLst/>
              <a:gdLst/>
              <a:ahLst/>
              <a:cxnLst/>
              <a:rect l="l" t="t" r="r" b="b"/>
              <a:pathLst>
                <a:path w="2472054" h="1858010">
                  <a:moveTo>
                    <a:pt x="0" y="1857756"/>
                  </a:moveTo>
                  <a:lnTo>
                    <a:pt x="2471928" y="1857756"/>
                  </a:lnTo>
                  <a:lnTo>
                    <a:pt x="2471928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111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solidFill>
            <a:srgbClr val="D7CEB9"/>
          </a:solidFill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40583" y="1891351"/>
            <a:ext cx="3383053" cy="3106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solidFill>
            <a:srgbClr val="D7CEB9"/>
          </a:solidFill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0800" y="1946818"/>
            <a:ext cx="3349752" cy="3010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113</a:t>
            </a:fld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solidFill>
            <a:srgbClr val="D7CEB9"/>
          </a:solidFill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57263" y="1909811"/>
            <a:ext cx="2556793" cy="3015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solidFill>
            <a:srgbClr val="D7CEB9"/>
          </a:solidFill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21737" y="2057400"/>
            <a:ext cx="3450462" cy="2910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115</a:t>
            </a:fld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solidFill>
            <a:srgbClr val="D7CEB9"/>
          </a:solidFill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19400" y="1905000"/>
            <a:ext cx="3130296" cy="296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1411605" cy="0"/>
          </a:xfrm>
          <a:custGeom>
            <a:avLst/>
            <a:gdLst/>
            <a:ahLst/>
            <a:cxnLst/>
            <a:rect l="l" t="t" r="r" b="b"/>
            <a:pathLst>
              <a:path w="1411605">
                <a:moveTo>
                  <a:pt x="0" y="0"/>
                </a:moveTo>
                <a:lnTo>
                  <a:pt x="141122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1737360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2751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7940" y="1737360"/>
            <a:ext cx="1991995" cy="0"/>
          </a:xfrm>
          <a:custGeom>
            <a:avLst/>
            <a:gdLst/>
            <a:ahLst/>
            <a:cxnLst/>
            <a:rect l="l" t="t" r="r" b="b"/>
            <a:pathLst>
              <a:path w="1991995">
                <a:moveTo>
                  <a:pt x="0" y="0"/>
                </a:moveTo>
                <a:lnTo>
                  <a:pt x="1991867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91185"/>
            <a:ext cx="405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55" dirty="0"/>
              <a:t>Key </a:t>
            </a:r>
            <a:r>
              <a:rPr u="none" spc="-265" dirty="0"/>
              <a:t>Stages </a:t>
            </a:r>
            <a:r>
              <a:rPr u="none" spc="-250" dirty="0"/>
              <a:t>in</a:t>
            </a:r>
            <a:r>
              <a:rPr u="none" spc="-825" dirty="0"/>
              <a:t> </a:t>
            </a:r>
            <a:r>
              <a:rPr u="none" spc="-175" dirty="0"/>
              <a:t>DIP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4611" y="3326891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95275" marR="288925" indent="23431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5811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Restoration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52" y="99060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Morphological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0735" y="2203704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3" y="4419600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47015" marR="237490" indent="271145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latin typeface="Arial"/>
                <a:cs typeface="Arial"/>
              </a:rPr>
              <a:t>Object  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11" y="2203704"/>
            <a:ext cx="1694814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Enhancement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0735" y="332689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43204" marR="151765" indent="-8382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Arial"/>
                <a:cs typeface="Arial"/>
              </a:rPr>
              <a:t>Representation  &amp;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71144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55" y="4157471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500"/>
                </a:moveTo>
                <a:lnTo>
                  <a:pt x="31750" y="63500"/>
                </a:lnTo>
                <a:lnTo>
                  <a:pt x="31750" y="525526"/>
                </a:lnTo>
                <a:lnTo>
                  <a:pt x="44450" y="525526"/>
                </a:lnTo>
                <a:lnTo>
                  <a:pt x="44450" y="63500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3855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5756" y="4156964"/>
            <a:ext cx="76200" cy="262890"/>
          </a:xfrm>
          <a:custGeom>
            <a:avLst/>
            <a:gdLst/>
            <a:ahLst/>
            <a:cxnLst/>
            <a:rect l="l" t="t" r="r" b="b"/>
            <a:pathLst>
              <a:path w="76200" h="262889">
                <a:moveTo>
                  <a:pt x="0" y="183642"/>
                </a:moveTo>
                <a:lnTo>
                  <a:pt x="32512" y="262381"/>
                </a:lnTo>
                <a:lnTo>
                  <a:pt x="69947" y="199517"/>
                </a:lnTo>
                <a:lnTo>
                  <a:pt x="43434" y="199517"/>
                </a:lnTo>
                <a:lnTo>
                  <a:pt x="30734" y="198628"/>
                </a:lnTo>
                <a:lnTo>
                  <a:pt x="31656" y="185967"/>
                </a:lnTo>
                <a:lnTo>
                  <a:pt x="0" y="183642"/>
                </a:lnTo>
                <a:close/>
              </a:path>
              <a:path w="76200" h="262889">
                <a:moveTo>
                  <a:pt x="31656" y="185967"/>
                </a:moveTo>
                <a:lnTo>
                  <a:pt x="30734" y="198628"/>
                </a:lnTo>
                <a:lnTo>
                  <a:pt x="43434" y="199517"/>
                </a:lnTo>
                <a:lnTo>
                  <a:pt x="44354" y="186900"/>
                </a:lnTo>
                <a:lnTo>
                  <a:pt x="31656" y="185967"/>
                </a:lnTo>
                <a:close/>
              </a:path>
              <a:path w="76200" h="262889">
                <a:moveTo>
                  <a:pt x="44354" y="186900"/>
                </a:moveTo>
                <a:lnTo>
                  <a:pt x="43434" y="199517"/>
                </a:lnTo>
                <a:lnTo>
                  <a:pt x="69947" y="199517"/>
                </a:lnTo>
                <a:lnTo>
                  <a:pt x="76073" y="189230"/>
                </a:lnTo>
                <a:lnTo>
                  <a:pt x="44354" y="186900"/>
                </a:lnTo>
                <a:close/>
              </a:path>
              <a:path w="76200" h="262889">
                <a:moveTo>
                  <a:pt x="45212" y="0"/>
                </a:moveTo>
                <a:lnTo>
                  <a:pt x="31656" y="185967"/>
                </a:lnTo>
                <a:lnTo>
                  <a:pt x="44354" y="186900"/>
                </a:lnTo>
                <a:lnTo>
                  <a:pt x="57912" y="1016"/>
                </a:lnTo>
                <a:lnTo>
                  <a:pt x="4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9980" y="3034283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7940" y="1400302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1368552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5605" y="1368552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8577" y="5104638"/>
            <a:ext cx="1696720" cy="830580"/>
          </a:xfrm>
          <a:prstGeom prst="rect">
            <a:avLst/>
          </a:prstGeom>
          <a:solidFill>
            <a:srgbClr val="D7CEB9"/>
          </a:solidFill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Colour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1905" y="5104638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Compression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65622" y="2286000"/>
            <a:ext cx="4335658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167385"/>
            <a:ext cx="4730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65" dirty="0"/>
              <a:t>Acknowledgements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340" y="1049553"/>
            <a:ext cx="6353810" cy="1781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84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spc="-5" dirty="0">
                <a:latin typeface="Times New Roman"/>
                <a:cs typeface="Times New Roman"/>
              </a:rPr>
              <a:t>Guest Lecture by </a:t>
            </a:r>
            <a:r>
              <a:rPr sz="1600" spc="-35" dirty="0">
                <a:latin typeface="Times New Roman"/>
                <a:cs typeface="Times New Roman"/>
              </a:rPr>
              <a:t>Dr. </a:t>
            </a:r>
            <a:r>
              <a:rPr sz="1600" spc="-10" dirty="0">
                <a:latin typeface="Times New Roman"/>
                <a:cs typeface="Times New Roman"/>
              </a:rPr>
              <a:t>Asif </a:t>
            </a:r>
            <a:r>
              <a:rPr sz="1600" spc="-5" dirty="0">
                <a:latin typeface="Times New Roman"/>
                <a:cs typeface="Times New Roman"/>
              </a:rPr>
              <a:t>Masood “Latest trends in </a:t>
            </a:r>
            <a:r>
              <a:rPr sz="1600" spc="-15" dirty="0">
                <a:latin typeface="Times New Roman"/>
                <a:cs typeface="Times New Roman"/>
              </a:rPr>
              <a:t>Image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Processing”</a:t>
            </a:r>
            <a:endParaRPr sz="16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80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spc="-5" dirty="0">
                <a:latin typeface="Times New Roman"/>
                <a:cs typeface="Times New Roman"/>
              </a:rPr>
              <a:t>Pattern Recognition and Analysis Course – A.K. Jain,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MSU</a:t>
            </a:r>
            <a:endParaRPr sz="16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8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i="1" spc="-5" dirty="0">
                <a:solidFill>
                  <a:srgbClr val="626F52"/>
                </a:solidFill>
                <a:latin typeface="Times New Roman"/>
                <a:cs typeface="Times New Roman"/>
              </a:rPr>
              <a:t>Pattern Classification” </a:t>
            </a:r>
            <a:r>
              <a:rPr sz="1600" spc="-5" dirty="0">
                <a:latin typeface="Times New Roman"/>
                <a:cs typeface="Times New Roman"/>
              </a:rPr>
              <a:t>by Duda et al., John </a:t>
            </a:r>
            <a:r>
              <a:rPr sz="1600" spc="-20" dirty="0">
                <a:latin typeface="Times New Roman"/>
                <a:cs typeface="Times New Roman"/>
              </a:rPr>
              <a:t>Wiley </a:t>
            </a:r>
            <a:r>
              <a:rPr sz="1600" spc="-5" dirty="0">
                <a:latin typeface="Times New Roman"/>
                <a:cs typeface="Times New Roman"/>
              </a:rPr>
              <a:t>&amp;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Sons.</a:t>
            </a:r>
            <a:endParaRPr sz="16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8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spc="-5" dirty="0">
                <a:latin typeface="Times New Roman"/>
                <a:cs typeface="Times New Roman"/>
              </a:rPr>
              <a:t>Digital </a:t>
            </a:r>
            <a:r>
              <a:rPr sz="1600" spc="-10" dirty="0">
                <a:latin typeface="Times New Roman"/>
                <a:cs typeface="Times New Roman"/>
              </a:rPr>
              <a:t>Image </a:t>
            </a:r>
            <a:r>
              <a:rPr sz="1600" spc="-5" dirty="0">
                <a:latin typeface="Times New Roman"/>
                <a:cs typeface="Times New Roman"/>
              </a:rPr>
              <a:t>Processing”, </a:t>
            </a:r>
            <a:r>
              <a:rPr sz="1600" dirty="0">
                <a:latin typeface="Times New Roman"/>
                <a:cs typeface="Times New Roman"/>
              </a:rPr>
              <a:t>Rafael </a:t>
            </a:r>
            <a:r>
              <a:rPr sz="1600" spc="-5" dirty="0">
                <a:latin typeface="Times New Roman"/>
                <a:cs typeface="Times New Roman"/>
              </a:rPr>
              <a:t>C. Gonzalez &amp; Richard E.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Woods</a:t>
            </a:r>
            <a:endParaRPr sz="16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8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u="sng" spc="-1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Times New Roman"/>
                <a:cs typeface="Times New Roman"/>
                <a:hlinkClick r:id="rId2"/>
              </a:rPr>
              <a:t>www.eu.aibo.com/</a:t>
            </a:r>
            <a:endParaRPr sz="16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8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  <a:tab pos="356235" algn="l"/>
              </a:tabLst>
            </a:pPr>
            <a:r>
              <a:rPr sz="1600" spc="-5" dirty="0">
                <a:latin typeface="Times New Roman"/>
                <a:cs typeface="Times New Roman"/>
              </a:rPr>
              <a:t>Advances in </a:t>
            </a:r>
            <a:r>
              <a:rPr sz="1600" spc="-10" dirty="0">
                <a:latin typeface="Times New Roman"/>
                <a:cs typeface="Times New Roman"/>
              </a:rPr>
              <a:t>Human Computer </a:t>
            </a:r>
            <a:r>
              <a:rPr sz="1600" spc="-5" dirty="0">
                <a:latin typeface="Times New Roman"/>
                <a:cs typeface="Times New Roman"/>
              </a:rPr>
              <a:t>Interaction, Shane </a:t>
            </a:r>
            <a:r>
              <a:rPr sz="1600" spc="-15" dirty="0">
                <a:latin typeface="Times New Roman"/>
                <a:cs typeface="Times New Roman"/>
              </a:rPr>
              <a:t>Pinder, </a:t>
            </a:r>
            <a:r>
              <a:rPr sz="1600" spc="-20" dirty="0">
                <a:latin typeface="Times New Roman"/>
                <a:cs typeface="Times New Roman"/>
              </a:rPr>
              <a:t>InTech,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Austria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" y="1143000"/>
            <a:ext cx="304800" cy="4267200"/>
          </a:xfrm>
          <a:prstGeom prst="rect">
            <a:avLst/>
          </a:prstGeom>
          <a:solidFill>
            <a:srgbClr val="E38312"/>
          </a:solidFill>
          <a:ln w="9143">
            <a:solidFill>
              <a:srgbClr val="000000"/>
            </a:solidFill>
          </a:ln>
        </p:spPr>
        <p:txBody>
          <a:bodyPr vert="vert270" wrap="square" lIns="0" tIns="5651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445"/>
              </a:spcBef>
            </a:pPr>
            <a:r>
              <a:rPr sz="1200" spc="-5" dirty="0">
                <a:latin typeface="Times New Roman"/>
                <a:cs typeface="Times New Roman"/>
              </a:rPr>
              <a:t>Material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these slides has been taken from,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following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Digital Image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300288"/>
            <a:ext cx="7315200" cy="379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Digital Image Processing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620000" cy="1151930"/>
          </a:xfrm>
        </p:spPr>
        <p:txBody>
          <a:bodyPr/>
          <a:lstStyle/>
          <a:p>
            <a:pPr algn="just" eaLnBrk="1" hangingPunct="1"/>
            <a:r>
              <a:rPr lang="en-US" altLang="en-US" dirty="0" smtClean="0"/>
              <a:t>The DIP field refers to processing Digital </a:t>
            </a:r>
            <a:r>
              <a:rPr lang="en-US" altLang="en-US" dirty="0" smtClean="0"/>
              <a:t>Images </a:t>
            </a:r>
            <a:r>
              <a:rPr lang="en-US" altLang="en-US" dirty="0" smtClean="0"/>
              <a:t>by means of Digital Computer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2667000"/>
            <a:ext cx="7621269" cy="305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sng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Related Areas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62000" y="3429000"/>
            <a:ext cx="769048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Image Analysis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Computer Vision (Emulating Human Vision)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600202"/>
            <a:ext cx="703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220" dirty="0"/>
              <a:t>Image</a:t>
            </a:r>
            <a:r>
              <a:rPr sz="4000" u="none" spc="-425" dirty="0"/>
              <a:t> </a:t>
            </a:r>
            <a:r>
              <a:rPr sz="4000" u="none" spc="-215" dirty="0"/>
              <a:t>Processing</a:t>
            </a:r>
            <a:r>
              <a:rPr sz="4000" u="none" spc="-434" dirty="0"/>
              <a:t> </a:t>
            </a:r>
            <a:r>
              <a:rPr sz="4000" u="none" spc="-150" dirty="0"/>
              <a:t>&amp;</a:t>
            </a:r>
            <a:r>
              <a:rPr sz="4000" u="none" spc="-409" dirty="0"/>
              <a:t> </a:t>
            </a:r>
            <a:r>
              <a:rPr sz="4000" u="none" spc="-140" dirty="0"/>
              <a:t>Machine</a:t>
            </a:r>
            <a:r>
              <a:rPr sz="4000" u="none" spc="-430" dirty="0"/>
              <a:t> </a:t>
            </a:r>
            <a:r>
              <a:rPr sz="4000" u="none" spc="-190" dirty="0"/>
              <a:t>Vision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98120" y="3651503"/>
            <a:ext cx="8799830" cy="2508885"/>
            <a:chOff x="198120" y="3651503"/>
            <a:chExt cx="8799830" cy="2508885"/>
          </a:xfrm>
        </p:grpSpPr>
        <p:sp>
          <p:nvSpPr>
            <p:cNvPr id="7" name="object 7"/>
            <p:cNvSpPr/>
            <p:nvPr/>
          </p:nvSpPr>
          <p:spPr>
            <a:xfrm>
              <a:off x="204216" y="4486655"/>
              <a:ext cx="8787765" cy="885825"/>
            </a:xfrm>
            <a:custGeom>
              <a:avLst/>
              <a:gdLst/>
              <a:ahLst/>
              <a:cxnLst/>
              <a:rect l="l" t="t" r="r" b="b"/>
              <a:pathLst>
                <a:path w="8787765" h="885825">
                  <a:moveTo>
                    <a:pt x="8053069" y="0"/>
                  </a:moveTo>
                  <a:lnTo>
                    <a:pt x="8053069" y="207899"/>
                  </a:lnTo>
                  <a:lnTo>
                    <a:pt x="0" y="207899"/>
                  </a:lnTo>
                  <a:lnTo>
                    <a:pt x="0" y="677545"/>
                  </a:lnTo>
                  <a:lnTo>
                    <a:pt x="8053069" y="677545"/>
                  </a:lnTo>
                  <a:lnTo>
                    <a:pt x="8053069" y="885444"/>
                  </a:lnTo>
                  <a:lnTo>
                    <a:pt x="8787384" y="442722"/>
                  </a:lnTo>
                  <a:lnTo>
                    <a:pt x="8053069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16" y="3657599"/>
              <a:ext cx="8787765" cy="1714500"/>
            </a:xfrm>
            <a:custGeom>
              <a:avLst/>
              <a:gdLst/>
              <a:ahLst/>
              <a:cxnLst/>
              <a:rect l="l" t="t" r="r" b="b"/>
              <a:pathLst>
                <a:path w="8787765" h="1714500">
                  <a:moveTo>
                    <a:pt x="0" y="1036955"/>
                  </a:moveTo>
                  <a:lnTo>
                    <a:pt x="8053069" y="1036955"/>
                  </a:lnTo>
                  <a:lnTo>
                    <a:pt x="8053069" y="829056"/>
                  </a:lnTo>
                  <a:lnTo>
                    <a:pt x="8787384" y="1271777"/>
                  </a:lnTo>
                  <a:lnTo>
                    <a:pt x="8053069" y="1714500"/>
                  </a:lnTo>
                  <a:lnTo>
                    <a:pt x="8053069" y="1506601"/>
                  </a:lnTo>
                  <a:lnTo>
                    <a:pt x="0" y="1506601"/>
                  </a:lnTo>
                  <a:lnTo>
                    <a:pt x="0" y="1036955"/>
                  </a:lnTo>
                  <a:close/>
                </a:path>
                <a:path w="8787765" h="1714500">
                  <a:moveTo>
                    <a:pt x="300228" y="379475"/>
                  </a:moveTo>
                  <a:lnTo>
                    <a:pt x="2887979" y="379475"/>
                  </a:lnTo>
                  <a:lnTo>
                    <a:pt x="2887979" y="0"/>
                  </a:lnTo>
                  <a:lnTo>
                    <a:pt x="300228" y="0"/>
                  </a:lnTo>
                  <a:lnTo>
                    <a:pt x="300228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44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444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540" y="3587043"/>
            <a:ext cx="2575560" cy="200596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75"/>
              </a:spcBef>
            </a:pPr>
            <a:r>
              <a:rPr sz="1800" b="1" dirty="0">
                <a:latin typeface="Arial"/>
                <a:cs typeface="Arial"/>
              </a:rPr>
              <a:t>Low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775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 marR="6915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  removal, image  </a:t>
            </a:r>
            <a:r>
              <a:rPr sz="1800" spc="-10" dirty="0">
                <a:latin typeface="Arial"/>
                <a:cs typeface="Arial"/>
              </a:rPr>
              <a:t>sharpening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14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35940" y="1929764"/>
            <a:ext cx="8019415" cy="1513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Continuum from Image Processing to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  </a:t>
            </a:r>
            <a:r>
              <a:rPr sz="3200" spc="-25" dirty="0">
                <a:latin typeface="Times New Roman"/>
                <a:cs typeface="Times New Roman"/>
              </a:rPr>
              <a:t>Vision: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BC572C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0" dirty="0">
                <a:latin typeface="Times New Roman"/>
                <a:cs typeface="Times New Roman"/>
              </a:rPr>
              <a:t>low, </a:t>
            </a:r>
            <a:r>
              <a:rPr sz="2800" spc="-10" dirty="0">
                <a:latin typeface="Times New Roman"/>
                <a:cs typeface="Times New Roman"/>
              </a:rPr>
              <a:t>mid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high-level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8892" y="6200647"/>
            <a:ext cx="1290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Image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752602"/>
            <a:ext cx="6076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305" dirty="0"/>
              <a:t>Example: </a:t>
            </a:r>
            <a:r>
              <a:rPr sz="4000" u="none" spc="-240" dirty="0"/>
              <a:t>Low </a:t>
            </a:r>
            <a:r>
              <a:rPr sz="4000" u="none" spc="-305" dirty="0"/>
              <a:t>Level</a:t>
            </a:r>
            <a:r>
              <a:rPr sz="4000" u="none" spc="-725" dirty="0"/>
              <a:t> </a:t>
            </a:r>
            <a:r>
              <a:rPr sz="4000" u="none" spc="-215" dirty="0"/>
              <a:t>Processing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1957681" y="1959864"/>
            <a:ext cx="5445425" cy="4113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828497"/>
            <a:ext cx="703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220" dirty="0"/>
              <a:t>Image</a:t>
            </a:r>
            <a:r>
              <a:rPr sz="4000" u="none" spc="-420" dirty="0"/>
              <a:t> </a:t>
            </a:r>
            <a:r>
              <a:rPr sz="4000" u="none" spc="-215" dirty="0"/>
              <a:t>Processing</a:t>
            </a:r>
            <a:r>
              <a:rPr sz="4000" u="none" spc="-434" dirty="0"/>
              <a:t> </a:t>
            </a:r>
            <a:r>
              <a:rPr sz="4000" u="none" spc="-150" dirty="0"/>
              <a:t>&amp;</a:t>
            </a:r>
            <a:r>
              <a:rPr sz="4000" u="none" spc="-415" dirty="0"/>
              <a:t> </a:t>
            </a:r>
            <a:r>
              <a:rPr sz="4000" u="none" spc="-140" dirty="0"/>
              <a:t>Machine</a:t>
            </a:r>
            <a:r>
              <a:rPr sz="4000" u="none" spc="-430" dirty="0"/>
              <a:t> </a:t>
            </a:r>
            <a:r>
              <a:rPr sz="4000" u="none" spc="-190" dirty="0"/>
              <a:t>Vision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97865" y="3651250"/>
            <a:ext cx="8800465" cy="2509520"/>
            <a:chOff x="197865" y="3651250"/>
            <a:chExt cx="8800465" cy="2509520"/>
          </a:xfrm>
        </p:grpSpPr>
        <p:sp>
          <p:nvSpPr>
            <p:cNvPr id="7" name="object 7"/>
            <p:cNvSpPr/>
            <p:nvPr/>
          </p:nvSpPr>
          <p:spPr>
            <a:xfrm>
              <a:off x="204215" y="4486655"/>
              <a:ext cx="8787765" cy="885825"/>
            </a:xfrm>
            <a:custGeom>
              <a:avLst/>
              <a:gdLst/>
              <a:ahLst/>
              <a:cxnLst/>
              <a:rect l="l" t="t" r="r" b="b"/>
              <a:pathLst>
                <a:path w="8787765" h="885825">
                  <a:moveTo>
                    <a:pt x="8053069" y="0"/>
                  </a:moveTo>
                  <a:lnTo>
                    <a:pt x="8053069" y="207899"/>
                  </a:lnTo>
                  <a:lnTo>
                    <a:pt x="0" y="207899"/>
                  </a:lnTo>
                  <a:lnTo>
                    <a:pt x="0" y="677545"/>
                  </a:lnTo>
                  <a:lnTo>
                    <a:pt x="8053069" y="677545"/>
                  </a:lnTo>
                  <a:lnTo>
                    <a:pt x="8053069" y="885444"/>
                  </a:lnTo>
                  <a:lnTo>
                    <a:pt x="8787384" y="442722"/>
                  </a:lnTo>
                  <a:lnTo>
                    <a:pt x="8053069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15" y="3657600"/>
              <a:ext cx="8787765" cy="1714500"/>
            </a:xfrm>
            <a:custGeom>
              <a:avLst/>
              <a:gdLst/>
              <a:ahLst/>
              <a:cxnLst/>
              <a:rect l="l" t="t" r="r" b="b"/>
              <a:pathLst>
                <a:path w="8787765" h="1714500">
                  <a:moveTo>
                    <a:pt x="0" y="1036955"/>
                  </a:moveTo>
                  <a:lnTo>
                    <a:pt x="8053069" y="1036955"/>
                  </a:lnTo>
                  <a:lnTo>
                    <a:pt x="8053069" y="829056"/>
                  </a:lnTo>
                  <a:lnTo>
                    <a:pt x="8787384" y="1271777"/>
                  </a:lnTo>
                  <a:lnTo>
                    <a:pt x="8053069" y="1714500"/>
                  </a:lnTo>
                  <a:lnTo>
                    <a:pt x="8053069" y="1506601"/>
                  </a:lnTo>
                  <a:lnTo>
                    <a:pt x="0" y="1506601"/>
                  </a:lnTo>
                  <a:lnTo>
                    <a:pt x="0" y="1036955"/>
                  </a:lnTo>
                  <a:close/>
                </a:path>
                <a:path w="8787765" h="1714500">
                  <a:moveTo>
                    <a:pt x="300228" y="379475"/>
                  </a:moveTo>
                  <a:lnTo>
                    <a:pt x="2887979" y="379475"/>
                  </a:lnTo>
                  <a:lnTo>
                    <a:pt x="2887979" y="0"/>
                  </a:lnTo>
                  <a:lnTo>
                    <a:pt x="300228" y="0"/>
                  </a:lnTo>
                  <a:lnTo>
                    <a:pt x="300228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43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443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540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 marR="6915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  removal, image  </a:t>
            </a:r>
            <a:r>
              <a:rPr sz="1800" spc="-10" dirty="0">
                <a:latin typeface="Arial"/>
                <a:cs typeface="Arial"/>
              </a:rPr>
              <a:t>sharpening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07079" y="3651503"/>
            <a:ext cx="2600325" cy="2508885"/>
            <a:chOff x="3307079" y="3651503"/>
            <a:chExt cx="2600325" cy="2508885"/>
          </a:xfrm>
        </p:grpSpPr>
        <p:sp>
          <p:nvSpPr>
            <p:cNvPr id="13" name="object 13"/>
            <p:cNvSpPr/>
            <p:nvPr/>
          </p:nvSpPr>
          <p:spPr>
            <a:xfrm>
              <a:off x="3313175" y="3657599"/>
              <a:ext cx="2588260" cy="379730"/>
            </a:xfrm>
            <a:custGeom>
              <a:avLst/>
              <a:gdLst/>
              <a:ahLst/>
              <a:cxnLst/>
              <a:rect l="l" t="t" r="r" b="b"/>
              <a:pathLst>
                <a:path w="2588260" h="379729">
                  <a:moveTo>
                    <a:pt x="0" y="379475"/>
                  </a:moveTo>
                  <a:lnTo>
                    <a:pt x="2587752" y="379475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13175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3175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19271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  <a:p>
            <a:pPr marL="85725" marR="6153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  recognition,  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16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10540" y="1929764"/>
            <a:ext cx="8035290" cy="2055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508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81000" algn="l"/>
              </a:tabLst>
            </a:pPr>
            <a:r>
              <a:rPr sz="3200" dirty="0">
                <a:latin typeface="Times New Roman"/>
                <a:cs typeface="Times New Roman"/>
              </a:rPr>
              <a:t>Continuum from Image Processing to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  </a:t>
            </a:r>
            <a:r>
              <a:rPr sz="3200" spc="-25" dirty="0">
                <a:latin typeface="Times New Roman"/>
                <a:cs typeface="Times New Roman"/>
              </a:rPr>
              <a:t>Vision:</a:t>
            </a:r>
            <a:endParaRPr sz="3200">
              <a:latin typeface="Times New Roman"/>
              <a:cs typeface="Times New Roman"/>
            </a:endParaRPr>
          </a:p>
          <a:p>
            <a:pPr marL="781685" lvl="1" indent="-287020">
              <a:lnSpc>
                <a:spcPct val="100000"/>
              </a:lnSpc>
              <a:spcBef>
                <a:spcPts val="675"/>
              </a:spcBef>
              <a:buClr>
                <a:srgbClr val="BC572C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0" dirty="0">
                <a:latin typeface="Times New Roman"/>
                <a:cs typeface="Times New Roman"/>
              </a:rPr>
              <a:t>low, </a:t>
            </a:r>
            <a:r>
              <a:rPr sz="2800" spc="-10" dirty="0">
                <a:latin typeface="Times New Roman"/>
                <a:cs typeface="Times New Roman"/>
              </a:rPr>
              <a:t>mid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high-level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endParaRPr sz="28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2105"/>
              </a:spcBef>
              <a:tabLst>
                <a:tab pos="2894330" algn="l"/>
              </a:tabLst>
            </a:pPr>
            <a:r>
              <a:rPr sz="1800" b="1" dirty="0">
                <a:latin typeface="Arial"/>
                <a:cs typeface="Arial"/>
              </a:rPr>
              <a:t>Low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	</a:t>
            </a:r>
            <a:r>
              <a:rPr sz="1800" b="1" dirty="0">
                <a:latin typeface="Arial"/>
                <a:cs typeface="Arial"/>
              </a:rPr>
              <a:t>Mid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8892" y="6200647"/>
            <a:ext cx="1290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Image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933449"/>
            <a:ext cx="65131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spc="-325" dirty="0"/>
              <a:t>Example: </a:t>
            </a:r>
            <a:r>
              <a:rPr sz="4300" u="none" spc="5" dirty="0"/>
              <a:t>Mid </a:t>
            </a:r>
            <a:r>
              <a:rPr sz="4300" u="none" spc="-325" dirty="0"/>
              <a:t>Level</a:t>
            </a:r>
            <a:r>
              <a:rPr sz="4300" u="none" spc="-990" dirty="0"/>
              <a:t> </a:t>
            </a:r>
            <a:r>
              <a:rPr sz="4300" u="none" spc="-229" dirty="0"/>
              <a:t>Processing</a:t>
            </a:r>
            <a:endParaRPr sz="4300"/>
          </a:p>
        </p:txBody>
      </p:sp>
      <p:sp>
        <p:nvSpPr>
          <p:cNvPr id="6" name="object 6"/>
          <p:cNvSpPr/>
          <p:nvPr/>
        </p:nvSpPr>
        <p:spPr>
          <a:xfrm>
            <a:off x="1676400" y="2057400"/>
            <a:ext cx="2057400" cy="1571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200" y="2057400"/>
            <a:ext cx="2057400" cy="1554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072" y="4210811"/>
            <a:ext cx="1981200" cy="1588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29200" y="4219955"/>
            <a:ext cx="1981200" cy="1588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881628" y="2738627"/>
            <a:ext cx="986155" cy="495300"/>
            <a:chOff x="3881628" y="2738627"/>
            <a:chExt cx="986155" cy="495300"/>
          </a:xfrm>
        </p:grpSpPr>
        <p:sp>
          <p:nvSpPr>
            <p:cNvPr id="11" name="object 11"/>
            <p:cNvSpPr/>
            <p:nvPr/>
          </p:nvSpPr>
          <p:spPr>
            <a:xfrm>
              <a:off x="3886200" y="2743199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732663" y="0"/>
                  </a:moveTo>
                  <a:lnTo>
                    <a:pt x="732663" y="121538"/>
                  </a:lnTo>
                  <a:lnTo>
                    <a:pt x="0" y="121538"/>
                  </a:lnTo>
                  <a:lnTo>
                    <a:pt x="0" y="364616"/>
                  </a:lnTo>
                  <a:lnTo>
                    <a:pt x="732663" y="364616"/>
                  </a:lnTo>
                  <a:lnTo>
                    <a:pt x="732663" y="486155"/>
                  </a:lnTo>
                  <a:lnTo>
                    <a:pt x="976884" y="243077"/>
                  </a:lnTo>
                  <a:lnTo>
                    <a:pt x="732663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6200" y="2743199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0" y="121538"/>
                  </a:moveTo>
                  <a:lnTo>
                    <a:pt x="732663" y="121538"/>
                  </a:lnTo>
                  <a:lnTo>
                    <a:pt x="732663" y="0"/>
                  </a:lnTo>
                  <a:lnTo>
                    <a:pt x="976884" y="243077"/>
                  </a:lnTo>
                  <a:lnTo>
                    <a:pt x="732663" y="486155"/>
                  </a:lnTo>
                  <a:lnTo>
                    <a:pt x="732663" y="364616"/>
                  </a:lnTo>
                  <a:lnTo>
                    <a:pt x="0" y="364616"/>
                  </a:lnTo>
                  <a:lnTo>
                    <a:pt x="0" y="1215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81628" y="4690871"/>
            <a:ext cx="986155" cy="495300"/>
            <a:chOff x="3881628" y="4690871"/>
            <a:chExt cx="986155" cy="495300"/>
          </a:xfrm>
        </p:grpSpPr>
        <p:sp>
          <p:nvSpPr>
            <p:cNvPr id="14" name="object 14"/>
            <p:cNvSpPr/>
            <p:nvPr/>
          </p:nvSpPr>
          <p:spPr>
            <a:xfrm>
              <a:off x="3886200" y="4695443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732663" y="0"/>
                  </a:moveTo>
                  <a:lnTo>
                    <a:pt x="732663" y="121538"/>
                  </a:lnTo>
                  <a:lnTo>
                    <a:pt x="0" y="121538"/>
                  </a:lnTo>
                  <a:lnTo>
                    <a:pt x="0" y="364616"/>
                  </a:lnTo>
                  <a:lnTo>
                    <a:pt x="732663" y="364616"/>
                  </a:lnTo>
                  <a:lnTo>
                    <a:pt x="732663" y="486155"/>
                  </a:lnTo>
                  <a:lnTo>
                    <a:pt x="976884" y="243077"/>
                  </a:lnTo>
                  <a:lnTo>
                    <a:pt x="732663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6200" y="4695443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0" y="121538"/>
                  </a:moveTo>
                  <a:lnTo>
                    <a:pt x="732663" y="121538"/>
                  </a:lnTo>
                  <a:lnTo>
                    <a:pt x="732663" y="0"/>
                  </a:lnTo>
                  <a:lnTo>
                    <a:pt x="976884" y="243077"/>
                  </a:lnTo>
                  <a:lnTo>
                    <a:pt x="732663" y="486155"/>
                  </a:lnTo>
                  <a:lnTo>
                    <a:pt x="732663" y="364616"/>
                  </a:lnTo>
                  <a:lnTo>
                    <a:pt x="0" y="364616"/>
                  </a:lnTo>
                  <a:lnTo>
                    <a:pt x="0" y="1215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27375" y="6186017"/>
            <a:ext cx="2932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Segmentation of </a:t>
            </a:r>
            <a:r>
              <a:rPr sz="1600" spc="-10" dirty="0">
                <a:latin typeface="Times New Roman"/>
                <a:cs typeface="Times New Roman"/>
              </a:rPr>
              <a:t>image </a:t>
            </a:r>
            <a:r>
              <a:rPr sz="1600" spc="-5" dirty="0">
                <a:latin typeface="Times New Roman"/>
                <a:cs typeface="Times New Roman"/>
              </a:rPr>
              <a:t>into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regions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828497"/>
            <a:ext cx="703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220" dirty="0"/>
              <a:t>Image</a:t>
            </a:r>
            <a:r>
              <a:rPr sz="4000" u="none" spc="-420" dirty="0"/>
              <a:t> </a:t>
            </a:r>
            <a:r>
              <a:rPr sz="4000" u="none" spc="-215" dirty="0"/>
              <a:t>Processing</a:t>
            </a:r>
            <a:r>
              <a:rPr sz="4000" u="none" spc="-434" dirty="0"/>
              <a:t> </a:t>
            </a:r>
            <a:r>
              <a:rPr sz="4000" u="none" spc="-150" dirty="0"/>
              <a:t>&amp;</a:t>
            </a:r>
            <a:r>
              <a:rPr sz="4000" u="none" spc="-415" dirty="0"/>
              <a:t> </a:t>
            </a:r>
            <a:r>
              <a:rPr sz="4000" u="none" spc="-140" dirty="0"/>
              <a:t>Machine</a:t>
            </a:r>
            <a:r>
              <a:rPr sz="4000" u="none" spc="-430" dirty="0"/>
              <a:t> </a:t>
            </a:r>
            <a:r>
              <a:rPr sz="4000" u="none" spc="-190" dirty="0"/>
              <a:t>Vision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97865" y="3651250"/>
            <a:ext cx="8800465" cy="2509520"/>
            <a:chOff x="197865" y="3651250"/>
            <a:chExt cx="8800465" cy="2509520"/>
          </a:xfrm>
        </p:grpSpPr>
        <p:sp>
          <p:nvSpPr>
            <p:cNvPr id="7" name="object 7"/>
            <p:cNvSpPr/>
            <p:nvPr/>
          </p:nvSpPr>
          <p:spPr>
            <a:xfrm>
              <a:off x="204215" y="4486655"/>
              <a:ext cx="8787765" cy="885825"/>
            </a:xfrm>
            <a:custGeom>
              <a:avLst/>
              <a:gdLst/>
              <a:ahLst/>
              <a:cxnLst/>
              <a:rect l="l" t="t" r="r" b="b"/>
              <a:pathLst>
                <a:path w="8787765" h="885825">
                  <a:moveTo>
                    <a:pt x="8053069" y="0"/>
                  </a:moveTo>
                  <a:lnTo>
                    <a:pt x="8053069" y="207899"/>
                  </a:lnTo>
                  <a:lnTo>
                    <a:pt x="0" y="207899"/>
                  </a:lnTo>
                  <a:lnTo>
                    <a:pt x="0" y="677545"/>
                  </a:lnTo>
                  <a:lnTo>
                    <a:pt x="8053069" y="677545"/>
                  </a:lnTo>
                  <a:lnTo>
                    <a:pt x="8053069" y="885444"/>
                  </a:lnTo>
                  <a:lnTo>
                    <a:pt x="8787384" y="442722"/>
                  </a:lnTo>
                  <a:lnTo>
                    <a:pt x="8053069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15" y="3657600"/>
              <a:ext cx="8787765" cy="1714500"/>
            </a:xfrm>
            <a:custGeom>
              <a:avLst/>
              <a:gdLst/>
              <a:ahLst/>
              <a:cxnLst/>
              <a:rect l="l" t="t" r="r" b="b"/>
              <a:pathLst>
                <a:path w="8787765" h="1714500">
                  <a:moveTo>
                    <a:pt x="0" y="1036955"/>
                  </a:moveTo>
                  <a:lnTo>
                    <a:pt x="8053069" y="1036955"/>
                  </a:lnTo>
                  <a:lnTo>
                    <a:pt x="8053069" y="829056"/>
                  </a:lnTo>
                  <a:lnTo>
                    <a:pt x="8787384" y="1271777"/>
                  </a:lnTo>
                  <a:lnTo>
                    <a:pt x="8053069" y="1714500"/>
                  </a:lnTo>
                  <a:lnTo>
                    <a:pt x="8053069" y="1506601"/>
                  </a:lnTo>
                  <a:lnTo>
                    <a:pt x="0" y="1506601"/>
                  </a:lnTo>
                  <a:lnTo>
                    <a:pt x="0" y="1036955"/>
                  </a:lnTo>
                  <a:close/>
                </a:path>
                <a:path w="8787765" h="1714500">
                  <a:moveTo>
                    <a:pt x="300228" y="379475"/>
                  </a:moveTo>
                  <a:lnTo>
                    <a:pt x="2887979" y="379475"/>
                  </a:lnTo>
                  <a:lnTo>
                    <a:pt x="2887979" y="0"/>
                  </a:lnTo>
                  <a:lnTo>
                    <a:pt x="300228" y="0"/>
                  </a:lnTo>
                  <a:lnTo>
                    <a:pt x="300228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43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443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540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 marR="6915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  removal, image  </a:t>
            </a:r>
            <a:r>
              <a:rPr sz="1800" spc="-10" dirty="0">
                <a:latin typeface="Arial"/>
                <a:cs typeface="Arial"/>
              </a:rPr>
              <a:t>sharpening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06826" y="3651250"/>
            <a:ext cx="2600960" cy="2509520"/>
            <a:chOff x="3306826" y="3651250"/>
            <a:chExt cx="2600960" cy="2509520"/>
          </a:xfrm>
        </p:grpSpPr>
        <p:sp>
          <p:nvSpPr>
            <p:cNvPr id="13" name="object 13"/>
            <p:cNvSpPr/>
            <p:nvPr/>
          </p:nvSpPr>
          <p:spPr>
            <a:xfrm>
              <a:off x="3313176" y="3657600"/>
              <a:ext cx="2588260" cy="379730"/>
            </a:xfrm>
            <a:custGeom>
              <a:avLst/>
              <a:gdLst/>
              <a:ahLst/>
              <a:cxnLst/>
              <a:rect l="l" t="t" r="r" b="b"/>
              <a:pathLst>
                <a:path w="2588260" h="379729">
                  <a:moveTo>
                    <a:pt x="0" y="379475"/>
                  </a:moveTo>
                  <a:lnTo>
                    <a:pt x="2587752" y="379475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13176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3176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19271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  <a:p>
            <a:pPr marL="85725" marR="6153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  recognition,  segmentation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17335" y="3651503"/>
            <a:ext cx="2598420" cy="2508885"/>
            <a:chOff x="6117335" y="3651503"/>
            <a:chExt cx="2598420" cy="2508885"/>
          </a:xfrm>
        </p:grpSpPr>
        <p:sp>
          <p:nvSpPr>
            <p:cNvPr id="18" name="object 18"/>
            <p:cNvSpPr/>
            <p:nvPr/>
          </p:nvSpPr>
          <p:spPr>
            <a:xfrm>
              <a:off x="6123431" y="3657599"/>
              <a:ext cx="2586355" cy="379730"/>
            </a:xfrm>
            <a:custGeom>
              <a:avLst/>
              <a:gdLst/>
              <a:ahLst/>
              <a:cxnLst/>
              <a:rect l="l" t="t" r="r" b="b"/>
              <a:pathLst>
                <a:path w="2586354" h="379729">
                  <a:moveTo>
                    <a:pt x="0" y="379475"/>
                  </a:moveTo>
                  <a:lnTo>
                    <a:pt x="2586227" y="379475"/>
                  </a:lnTo>
                  <a:lnTo>
                    <a:pt x="2586227" y="0"/>
                  </a:lnTo>
                  <a:lnTo>
                    <a:pt x="0" y="0"/>
                  </a:lnTo>
                  <a:lnTo>
                    <a:pt x="0" y="379475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23431" y="4030979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2586227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6227" y="2122932"/>
                  </a:lnTo>
                  <a:lnTo>
                    <a:pt x="258622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3431" y="4030979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0" y="2122932"/>
                  </a:moveTo>
                  <a:lnTo>
                    <a:pt x="2586227" y="2122932"/>
                  </a:lnTo>
                  <a:lnTo>
                    <a:pt x="2586227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29528" y="4058234"/>
            <a:ext cx="257429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Attributes/Image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Understanding</a:t>
            </a:r>
            <a:endParaRPr sz="1800">
              <a:latin typeface="Arial"/>
              <a:cs typeface="Arial"/>
            </a:endParaRPr>
          </a:p>
          <a:p>
            <a:pPr marL="85725" marR="11938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 </a:t>
            </a:r>
            <a:r>
              <a:rPr sz="1800" spc="-5" dirty="0">
                <a:latin typeface="Arial"/>
                <a:cs typeface="Arial"/>
              </a:rPr>
              <a:t>Scene  understanding,  autonomous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navigation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18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510540" y="1921256"/>
            <a:ext cx="8193405" cy="2064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16256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81000" algn="l"/>
              </a:tabLst>
            </a:pPr>
            <a:r>
              <a:rPr sz="3200" dirty="0">
                <a:latin typeface="Times New Roman"/>
                <a:cs typeface="Times New Roman"/>
              </a:rPr>
              <a:t>Continuum from Image Processing to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  </a:t>
            </a:r>
            <a:r>
              <a:rPr sz="3200" spc="-25" dirty="0">
                <a:latin typeface="Times New Roman"/>
                <a:cs typeface="Times New Roman"/>
              </a:rPr>
              <a:t>Vision:</a:t>
            </a:r>
            <a:endParaRPr sz="3200">
              <a:latin typeface="Times New Roman"/>
              <a:cs typeface="Times New Roman"/>
            </a:endParaRPr>
          </a:p>
          <a:p>
            <a:pPr marL="781685" lvl="1" indent="-287020">
              <a:lnSpc>
                <a:spcPct val="100000"/>
              </a:lnSpc>
              <a:spcBef>
                <a:spcPts val="675"/>
              </a:spcBef>
              <a:buClr>
                <a:srgbClr val="BC572C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0" dirty="0">
                <a:latin typeface="Times New Roman"/>
                <a:cs typeface="Times New Roman"/>
              </a:rPr>
              <a:t>low, </a:t>
            </a:r>
            <a:r>
              <a:rPr sz="2800" spc="-15" dirty="0">
                <a:latin typeface="Times New Roman"/>
                <a:cs typeface="Times New Roman"/>
              </a:rPr>
              <a:t>mid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high-level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endParaRPr sz="28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2170"/>
              </a:spcBef>
              <a:tabLst>
                <a:tab pos="2894330" algn="l"/>
                <a:tab pos="5704840" algn="l"/>
              </a:tabLst>
            </a:pPr>
            <a:r>
              <a:rPr sz="1800" b="1" dirty="0">
                <a:latin typeface="Arial"/>
                <a:cs typeface="Arial"/>
              </a:rPr>
              <a:t>Low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	</a:t>
            </a:r>
            <a:r>
              <a:rPr sz="1800" b="1" dirty="0">
                <a:latin typeface="Arial"/>
                <a:cs typeface="Arial"/>
              </a:rPr>
              <a:t>Mid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	</a:t>
            </a:r>
            <a:r>
              <a:rPr sz="1800" b="1" dirty="0">
                <a:latin typeface="Arial"/>
                <a:cs typeface="Arial"/>
              </a:rPr>
              <a:t>High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8892" y="6200647"/>
            <a:ext cx="1290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Image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88657" y="6200647"/>
            <a:ext cx="1155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Machine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Vision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980897"/>
            <a:ext cx="6168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305" dirty="0"/>
              <a:t>Example: </a:t>
            </a:r>
            <a:r>
              <a:rPr sz="4000" u="none" spc="-200" dirty="0"/>
              <a:t>High </a:t>
            </a:r>
            <a:r>
              <a:rPr sz="4000" u="none" spc="-300" dirty="0"/>
              <a:t>Level</a:t>
            </a:r>
            <a:r>
              <a:rPr sz="4000" u="none" spc="-800" dirty="0"/>
              <a:t> </a:t>
            </a:r>
            <a:r>
              <a:rPr sz="4000" u="none" spc="-215" dirty="0"/>
              <a:t>Processing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00398" y="6048247"/>
            <a:ext cx="1474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Robot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Navigation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3600" y="2057400"/>
            <a:ext cx="4724400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940" y="3863416"/>
            <a:ext cx="2499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spc="-10" dirty="0">
                <a:solidFill>
                  <a:srgbClr val="800000"/>
                </a:solidFill>
                <a:latin typeface="Times New Roman"/>
                <a:cs typeface="Times New Roman"/>
              </a:rPr>
              <a:t>Office</a:t>
            </a:r>
            <a:r>
              <a:rPr sz="3200" spc="-5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800000"/>
                </a:solidFill>
                <a:latin typeface="Times New Roman"/>
                <a:cs typeface="Times New Roman"/>
              </a:rPr>
              <a:t>Hours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739" y="319785"/>
            <a:ext cx="4646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35" dirty="0"/>
              <a:t>Course</a:t>
            </a:r>
            <a:r>
              <a:rPr u="none" spc="-520" dirty="0"/>
              <a:t> </a:t>
            </a:r>
            <a:r>
              <a:rPr u="none" spc="-265" dirty="0"/>
              <a:t>Information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87780" y="1897379"/>
            <a:ext cx="6339840" cy="1463040"/>
            <a:chOff x="1287780" y="1897379"/>
            <a:chExt cx="6339840" cy="1463040"/>
          </a:xfrm>
        </p:grpSpPr>
        <p:sp>
          <p:nvSpPr>
            <p:cNvPr id="8" name="object 8"/>
            <p:cNvSpPr/>
            <p:nvPr/>
          </p:nvSpPr>
          <p:spPr>
            <a:xfrm>
              <a:off x="1295400" y="1904999"/>
              <a:ext cx="6324600" cy="1447800"/>
            </a:xfrm>
            <a:custGeom>
              <a:avLst/>
              <a:gdLst/>
              <a:ahLst/>
              <a:cxnLst/>
              <a:rect l="l" t="t" r="r" b="b"/>
              <a:pathLst>
                <a:path w="6324600" h="1447800">
                  <a:moveTo>
                    <a:pt x="6083300" y="0"/>
                  </a:moveTo>
                  <a:lnTo>
                    <a:pt x="241300" y="0"/>
                  </a:lnTo>
                  <a:lnTo>
                    <a:pt x="192682" y="4904"/>
                  </a:lnTo>
                  <a:lnTo>
                    <a:pt x="147393" y="18968"/>
                  </a:lnTo>
                  <a:lnTo>
                    <a:pt x="106405" y="41221"/>
                  </a:lnTo>
                  <a:lnTo>
                    <a:pt x="70691" y="70691"/>
                  </a:lnTo>
                  <a:lnTo>
                    <a:pt x="41221" y="106405"/>
                  </a:lnTo>
                  <a:lnTo>
                    <a:pt x="18968" y="147393"/>
                  </a:lnTo>
                  <a:lnTo>
                    <a:pt x="4904" y="192682"/>
                  </a:lnTo>
                  <a:lnTo>
                    <a:pt x="0" y="241300"/>
                  </a:lnTo>
                  <a:lnTo>
                    <a:pt x="0" y="1206500"/>
                  </a:lnTo>
                  <a:lnTo>
                    <a:pt x="4904" y="1255117"/>
                  </a:lnTo>
                  <a:lnTo>
                    <a:pt x="18968" y="1300406"/>
                  </a:lnTo>
                  <a:lnTo>
                    <a:pt x="41221" y="1341394"/>
                  </a:lnTo>
                  <a:lnTo>
                    <a:pt x="70691" y="1377108"/>
                  </a:lnTo>
                  <a:lnTo>
                    <a:pt x="106405" y="1406578"/>
                  </a:lnTo>
                  <a:lnTo>
                    <a:pt x="147393" y="1428831"/>
                  </a:lnTo>
                  <a:lnTo>
                    <a:pt x="192682" y="1442895"/>
                  </a:lnTo>
                  <a:lnTo>
                    <a:pt x="241300" y="1447800"/>
                  </a:lnTo>
                  <a:lnTo>
                    <a:pt x="6083300" y="1447800"/>
                  </a:lnTo>
                  <a:lnTo>
                    <a:pt x="6131917" y="1442895"/>
                  </a:lnTo>
                  <a:lnTo>
                    <a:pt x="6177206" y="1428831"/>
                  </a:lnTo>
                  <a:lnTo>
                    <a:pt x="6218194" y="1406578"/>
                  </a:lnTo>
                  <a:lnTo>
                    <a:pt x="6253908" y="1377108"/>
                  </a:lnTo>
                  <a:lnTo>
                    <a:pt x="6283378" y="1341394"/>
                  </a:lnTo>
                  <a:lnTo>
                    <a:pt x="6305631" y="1300406"/>
                  </a:lnTo>
                  <a:lnTo>
                    <a:pt x="6319695" y="1255117"/>
                  </a:lnTo>
                  <a:lnTo>
                    <a:pt x="6324600" y="1206500"/>
                  </a:lnTo>
                  <a:lnTo>
                    <a:pt x="6324600" y="241300"/>
                  </a:lnTo>
                  <a:lnTo>
                    <a:pt x="6319695" y="192682"/>
                  </a:lnTo>
                  <a:lnTo>
                    <a:pt x="6305631" y="147393"/>
                  </a:lnTo>
                  <a:lnTo>
                    <a:pt x="6283378" y="106405"/>
                  </a:lnTo>
                  <a:lnTo>
                    <a:pt x="6253908" y="70691"/>
                  </a:lnTo>
                  <a:lnTo>
                    <a:pt x="6218194" y="41221"/>
                  </a:lnTo>
                  <a:lnTo>
                    <a:pt x="6177206" y="18968"/>
                  </a:lnTo>
                  <a:lnTo>
                    <a:pt x="6131917" y="4904"/>
                  </a:lnTo>
                  <a:lnTo>
                    <a:pt x="608330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5400" y="1904999"/>
              <a:ext cx="6324600" cy="1447800"/>
            </a:xfrm>
            <a:custGeom>
              <a:avLst/>
              <a:gdLst/>
              <a:ahLst/>
              <a:cxnLst/>
              <a:rect l="l" t="t" r="r" b="b"/>
              <a:pathLst>
                <a:path w="6324600" h="1447800">
                  <a:moveTo>
                    <a:pt x="0" y="241300"/>
                  </a:moveTo>
                  <a:lnTo>
                    <a:pt x="4904" y="192682"/>
                  </a:lnTo>
                  <a:lnTo>
                    <a:pt x="18968" y="147393"/>
                  </a:lnTo>
                  <a:lnTo>
                    <a:pt x="41221" y="106405"/>
                  </a:lnTo>
                  <a:lnTo>
                    <a:pt x="70691" y="70691"/>
                  </a:lnTo>
                  <a:lnTo>
                    <a:pt x="106405" y="41221"/>
                  </a:lnTo>
                  <a:lnTo>
                    <a:pt x="147393" y="18968"/>
                  </a:lnTo>
                  <a:lnTo>
                    <a:pt x="192682" y="4904"/>
                  </a:lnTo>
                  <a:lnTo>
                    <a:pt x="241300" y="0"/>
                  </a:lnTo>
                  <a:lnTo>
                    <a:pt x="6083300" y="0"/>
                  </a:lnTo>
                  <a:lnTo>
                    <a:pt x="6131917" y="4904"/>
                  </a:lnTo>
                  <a:lnTo>
                    <a:pt x="6177206" y="18968"/>
                  </a:lnTo>
                  <a:lnTo>
                    <a:pt x="6218194" y="41221"/>
                  </a:lnTo>
                  <a:lnTo>
                    <a:pt x="6253908" y="70691"/>
                  </a:lnTo>
                  <a:lnTo>
                    <a:pt x="6283378" y="106405"/>
                  </a:lnTo>
                  <a:lnTo>
                    <a:pt x="6305631" y="147393"/>
                  </a:lnTo>
                  <a:lnTo>
                    <a:pt x="6319695" y="192682"/>
                  </a:lnTo>
                  <a:lnTo>
                    <a:pt x="6324600" y="241300"/>
                  </a:lnTo>
                  <a:lnTo>
                    <a:pt x="6324600" y="1206500"/>
                  </a:lnTo>
                  <a:lnTo>
                    <a:pt x="6319695" y="1255117"/>
                  </a:lnTo>
                  <a:lnTo>
                    <a:pt x="6305631" y="1300406"/>
                  </a:lnTo>
                  <a:lnTo>
                    <a:pt x="6283378" y="1341394"/>
                  </a:lnTo>
                  <a:lnTo>
                    <a:pt x="6253908" y="1377108"/>
                  </a:lnTo>
                  <a:lnTo>
                    <a:pt x="6218194" y="1406578"/>
                  </a:lnTo>
                  <a:lnTo>
                    <a:pt x="6177206" y="1428831"/>
                  </a:lnTo>
                  <a:lnTo>
                    <a:pt x="6131917" y="1442895"/>
                  </a:lnTo>
                  <a:lnTo>
                    <a:pt x="6083300" y="1447800"/>
                  </a:lnTo>
                  <a:lnTo>
                    <a:pt x="241300" y="1447800"/>
                  </a:lnTo>
                  <a:lnTo>
                    <a:pt x="192682" y="1442895"/>
                  </a:lnTo>
                  <a:lnTo>
                    <a:pt x="147393" y="1428831"/>
                  </a:lnTo>
                  <a:lnTo>
                    <a:pt x="106405" y="1406578"/>
                  </a:lnTo>
                  <a:lnTo>
                    <a:pt x="70691" y="1377108"/>
                  </a:lnTo>
                  <a:lnTo>
                    <a:pt x="41221" y="1341394"/>
                  </a:lnTo>
                  <a:lnTo>
                    <a:pt x="18968" y="1300406"/>
                  </a:lnTo>
                  <a:lnTo>
                    <a:pt x="4904" y="1255117"/>
                  </a:lnTo>
                  <a:lnTo>
                    <a:pt x="0" y="1206500"/>
                  </a:lnTo>
                  <a:lnTo>
                    <a:pt x="0" y="241300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940" y="1356114"/>
            <a:ext cx="6779260" cy="1272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Instructor</a:t>
            </a:r>
            <a:endParaRPr sz="3200" dirty="0" smtClean="0">
              <a:latin typeface="Times New Roman"/>
              <a:cs typeface="Times New Roman"/>
            </a:endParaRPr>
          </a:p>
          <a:p>
            <a:pPr marL="2211705" marR="5080" indent="806450">
              <a:lnSpc>
                <a:spcPct val="100000"/>
              </a:lnSpc>
              <a:spcBef>
                <a:spcPts val="3130"/>
              </a:spcBef>
              <a:tabLst>
                <a:tab pos="3165475" algn="l"/>
              </a:tabLst>
            </a:pPr>
            <a:r>
              <a:rPr lang="en-US" sz="2400" spc="-5" dirty="0" err="1" smtClean="0">
                <a:solidFill>
                  <a:srgbClr val="FFFFFF"/>
                </a:solidFill>
                <a:latin typeface="Carlito"/>
                <a:cs typeface="Carlito"/>
              </a:rPr>
              <a:t>Faheem</a:t>
            </a: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2400" spc="-5" dirty="0" err="1" smtClean="0">
                <a:solidFill>
                  <a:srgbClr val="FFFFFF"/>
                </a:solidFill>
                <a:latin typeface="Carlito"/>
                <a:cs typeface="Carlito"/>
              </a:rPr>
              <a:t>Shaukat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5380" y="4488179"/>
            <a:ext cx="6754495" cy="1463040"/>
            <a:chOff x="1135380" y="4488179"/>
            <a:chExt cx="6754495" cy="1463040"/>
          </a:xfrm>
        </p:grpSpPr>
        <p:sp>
          <p:nvSpPr>
            <p:cNvPr id="12" name="object 12"/>
            <p:cNvSpPr/>
            <p:nvPr/>
          </p:nvSpPr>
          <p:spPr>
            <a:xfrm>
              <a:off x="1143000" y="4495799"/>
              <a:ext cx="6739255" cy="1447800"/>
            </a:xfrm>
            <a:custGeom>
              <a:avLst/>
              <a:gdLst/>
              <a:ahLst/>
              <a:cxnLst/>
              <a:rect l="l" t="t" r="r" b="b"/>
              <a:pathLst>
                <a:path w="6739255" h="1447800">
                  <a:moveTo>
                    <a:pt x="6497828" y="0"/>
                  </a:moveTo>
                  <a:lnTo>
                    <a:pt x="241300" y="0"/>
                  </a:lnTo>
                  <a:lnTo>
                    <a:pt x="192671" y="4904"/>
                  </a:lnTo>
                  <a:lnTo>
                    <a:pt x="147377" y="18968"/>
                  </a:lnTo>
                  <a:lnTo>
                    <a:pt x="106389" y="41221"/>
                  </a:lnTo>
                  <a:lnTo>
                    <a:pt x="70677" y="70691"/>
                  </a:lnTo>
                  <a:lnTo>
                    <a:pt x="41211" y="106405"/>
                  </a:lnTo>
                  <a:lnTo>
                    <a:pt x="18963" y="147393"/>
                  </a:lnTo>
                  <a:lnTo>
                    <a:pt x="4902" y="192682"/>
                  </a:lnTo>
                  <a:lnTo>
                    <a:pt x="0" y="241300"/>
                  </a:lnTo>
                  <a:lnTo>
                    <a:pt x="0" y="1206500"/>
                  </a:lnTo>
                  <a:lnTo>
                    <a:pt x="4902" y="1255128"/>
                  </a:lnTo>
                  <a:lnTo>
                    <a:pt x="18963" y="1300422"/>
                  </a:lnTo>
                  <a:lnTo>
                    <a:pt x="41211" y="1341410"/>
                  </a:lnTo>
                  <a:lnTo>
                    <a:pt x="70677" y="1377122"/>
                  </a:lnTo>
                  <a:lnTo>
                    <a:pt x="106389" y="1406588"/>
                  </a:lnTo>
                  <a:lnTo>
                    <a:pt x="147377" y="1428836"/>
                  </a:lnTo>
                  <a:lnTo>
                    <a:pt x="192671" y="1442897"/>
                  </a:lnTo>
                  <a:lnTo>
                    <a:pt x="241300" y="1447800"/>
                  </a:lnTo>
                  <a:lnTo>
                    <a:pt x="6497828" y="1447800"/>
                  </a:lnTo>
                  <a:lnTo>
                    <a:pt x="6546445" y="1442897"/>
                  </a:lnTo>
                  <a:lnTo>
                    <a:pt x="6591734" y="1428836"/>
                  </a:lnTo>
                  <a:lnTo>
                    <a:pt x="6632722" y="1406588"/>
                  </a:lnTo>
                  <a:lnTo>
                    <a:pt x="6668436" y="1377122"/>
                  </a:lnTo>
                  <a:lnTo>
                    <a:pt x="6697906" y="1341410"/>
                  </a:lnTo>
                  <a:lnTo>
                    <a:pt x="6720159" y="1300422"/>
                  </a:lnTo>
                  <a:lnTo>
                    <a:pt x="6734223" y="1255128"/>
                  </a:lnTo>
                  <a:lnTo>
                    <a:pt x="6739128" y="1206500"/>
                  </a:lnTo>
                  <a:lnTo>
                    <a:pt x="6739128" y="241300"/>
                  </a:lnTo>
                  <a:lnTo>
                    <a:pt x="6734223" y="192682"/>
                  </a:lnTo>
                  <a:lnTo>
                    <a:pt x="6720159" y="147393"/>
                  </a:lnTo>
                  <a:lnTo>
                    <a:pt x="6697906" y="106405"/>
                  </a:lnTo>
                  <a:lnTo>
                    <a:pt x="6668436" y="70691"/>
                  </a:lnTo>
                  <a:lnTo>
                    <a:pt x="6632722" y="41221"/>
                  </a:lnTo>
                  <a:lnTo>
                    <a:pt x="6591734" y="18968"/>
                  </a:lnTo>
                  <a:lnTo>
                    <a:pt x="6546445" y="4904"/>
                  </a:lnTo>
                  <a:lnTo>
                    <a:pt x="6497828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3000" y="4495799"/>
              <a:ext cx="6739255" cy="1447800"/>
            </a:xfrm>
            <a:custGeom>
              <a:avLst/>
              <a:gdLst/>
              <a:ahLst/>
              <a:cxnLst/>
              <a:rect l="l" t="t" r="r" b="b"/>
              <a:pathLst>
                <a:path w="6739255" h="1447800">
                  <a:moveTo>
                    <a:pt x="0" y="241300"/>
                  </a:moveTo>
                  <a:lnTo>
                    <a:pt x="4902" y="192682"/>
                  </a:lnTo>
                  <a:lnTo>
                    <a:pt x="18963" y="147393"/>
                  </a:lnTo>
                  <a:lnTo>
                    <a:pt x="41211" y="106405"/>
                  </a:lnTo>
                  <a:lnTo>
                    <a:pt x="70677" y="70691"/>
                  </a:lnTo>
                  <a:lnTo>
                    <a:pt x="106389" y="41221"/>
                  </a:lnTo>
                  <a:lnTo>
                    <a:pt x="147377" y="18968"/>
                  </a:lnTo>
                  <a:lnTo>
                    <a:pt x="192671" y="4904"/>
                  </a:lnTo>
                  <a:lnTo>
                    <a:pt x="241300" y="0"/>
                  </a:lnTo>
                  <a:lnTo>
                    <a:pt x="6497828" y="0"/>
                  </a:lnTo>
                  <a:lnTo>
                    <a:pt x="6546445" y="4904"/>
                  </a:lnTo>
                  <a:lnTo>
                    <a:pt x="6591734" y="18968"/>
                  </a:lnTo>
                  <a:lnTo>
                    <a:pt x="6632722" y="41221"/>
                  </a:lnTo>
                  <a:lnTo>
                    <a:pt x="6668436" y="70691"/>
                  </a:lnTo>
                  <a:lnTo>
                    <a:pt x="6697906" y="106405"/>
                  </a:lnTo>
                  <a:lnTo>
                    <a:pt x="6720159" y="147393"/>
                  </a:lnTo>
                  <a:lnTo>
                    <a:pt x="6734223" y="192682"/>
                  </a:lnTo>
                  <a:lnTo>
                    <a:pt x="6739128" y="241300"/>
                  </a:lnTo>
                  <a:lnTo>
                    <a:pt x="6739128" y="1206500"/>
                  </a:lnTo>
                  <a:lnTo>
                    <a:pt x="6734223" y="1255128"/>
                  </a:lnTo>
                  <a:lnTo>
                    <a:pt x="6720159" y="1300422"/>
                  </a:lnTo>
                  <a:lnTo>
                    <a:pt x="6697906" y="1341410"/>
                  </a:lnTo>
                  <a:lnTo>
                    <a:pt x="6668436" y="1377122"/>
                  </a:lnTo>
                  <a:lnTo>
                    <a:pt x="6632722" y="1406588"/>
                  </a:lnTo>
                  <a:lnTo>
                    <a:pt x="6591734" y="1428836"/>
                  </a:lnTo>
                  <a:lnTo>
                    <a:pt x="6546445" y="1442897"/>
                  </a:lnTo>
                  <a:lnTo>
                    <a:pt x="6497828" y="1447800"/>
                  </a:lnTo>
                  <a:lnTo>
                    <a:pt x="241300" y="1447800"/>
                  </a:lnTo>
                  <a:lnTo>
                    <a:pt x="192671" y="1442897"/>
                  </a:lnTo>
                  <a:lnTo>
                    <a:pt x="147377" y="1428836"/>
                  </a:lnTo>
                  <a:lnTo>
                    <a:pt x="106389" y="1406588"/>
                  </a:lnTo>
                  <a:lnTo>
                    <a:pt x="70677" y="1377122"/>
                  </a:lnTo>
                  <a:lnTo>
                    <a:pt x="41211" y="1341410"/>
                  </a:lnTo>
                  <a:lnTo>
                    <a:pt x="18963" y="1300422"/>
                  </a:lnTo>
                  <a:lnTo>
                    <a:pt x="4902" y="1255128"/>
                  </a:lnTo>
                  <a:lnTo>
                    <a:pt x="0" y="1206500"/>
                  </a:lnTo>
                  <a:lnTo>
                    <a:pt x="0" y="241300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19200" y="5005273"/>
            <a:ext cx="66294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 smtClean="0">
                <a:solidFill>
                  <a:srgbClr val="FFFFFF"/>
                </a:solidFill>
                <a:latin typeface="Carlito"/>
                <a:cs typeface="Carlito"/>
              </a:rPr>
              <a:t>Wednesday and Thursday 12:00 PM to 02:PM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 smtClean="0">
                <a:solidFill>
                  <a:srgbClr val="FFFFFF"/>
                </a:solidFill>
                <a:latin typeface="Carlito"/>
                <a:cs typeface="Carlito"/>
              </a:rPr>
              <a:t>Email before Visit: faheem</a:t>
            </a:r>
            <a:r>
              <a:rPr lang="en-US" sz="2400" spc="-15" dirty="0" smtClean="0">
                <a:solidFill>
                  <a:srgbClr val="FFFFFF"/>
                </a:solidFill>
                <a:latin typeface="Carlito"/>
                <a:cs typeface="Carlito"/>
              </a:rPr>
              <a:t>@iqraisb.edu.pk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3090" y="6560927"/>
            <a:ext cx="14351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255"/>
                </a:lnSpc>
              </a:pPr>
              <a:t>2</a:t>
            </a:fld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51250"/>
            <a:ext cx="9144000" cy="3206750"/>
            <a:chOff x="0" y="3651250"/>
            <a:chExt cx="9144000" cy="320675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486655"/>
              <a:ext cx="9141460" cy="1911350"/>
            </a:xfrm>
            <a:custGeom>
              <a:avLst/>
              <a:gdLst/>
              <a:ahLst/>
              <a:cxnLst/>
              <a:rect l="l" t="t" r="r" b="b"/>
              <a:pathLst>
                <a:path w="9141460" h="1911350">
                  <a:moveTo>
                    <a:pt x="8991600" y="442722"/>
                  </a:moveTo>
                  <a:lnTo>
                    <a:pt x="8257286" y="0"/>
                  </a:lnTo>
                  <a:lnTo>
                    <a:pt x="8257286" y="207899"/>
                  </a:lnTo>
                  <a:lnTo>
                    <a:pt x="204203" y="207899"/>
                  </a:lnTo>
                  <a:lnTo>
                    <a:pt x="204203" y="677545"/>
                  </a:lnTo>
                  <a:lnTo>
                    <a:pt x="8257286" y="677545"/>
                  </a:lnTo>
                  <a:lnTo>
                    <a:pt x="8257286" y="885444"/>
                  </a:lnTo>
                  <a:lnTo>
                    <a:pt x="8991600" y="442722"/>
                  </a:lnTo>
                  <a:close/>
                </a:path>
                <a:path w="9141460" h="1911350">
                  <a:moveTo>
                    <a:pt x="9140952" y="1847088"/>
                  </a:moveTo>
                  <a:lnTo>
                    <a:pt x="0" y="1847088"/>
                  </a:lnTo>
                  <a:lnTo>
                    <a:pt x="0" y="1911096"/>
                  </a:lnTo>
                  <a:lnTo>
                    <a:pt x="9140952" y="1911096"/>
                  </a:lnTo>
                  <a:lnTo>
                    <a:pt x="9140952" y="1847088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215" y="3657600"/>
              <a:ext cx="8787765" cy="1714500"/>
            </a:xfrm>
            <a:custGeom>
              <a:avLst/>
              <a:gdLst/>
              <a:ahLst/>
              <a:cxnLst/>
              <a:rect l="l" t="t" r="r" b="b"/>
              <a:pathLst>
                <a:path w="8787765" h="1714500">
                  <a:moveTo>
                    <a:pt x="0" y="1036955"/>
                  </a:moveTo>
                  <a:lnTo>
                    <a:pt x="8053069" y="1036955"/>
                  </a:lnTo>
                  <a:lnTo>
                    <a:pt x="8053069" y="829056"/>
                  </a:lnTo>
                  <a:lnTo>
                    <a:pt x="8787384" y="1271777"/>
                  </a:lnTo>
                  <a:lnTo>
                    <a:pt x="8053069" y="1714500"/>
                  </a:lnTo>
                  <a:lnTo>
                    <a:pt x="8053069" y="1506601"/>
                  </a:lnTo>
                  <a:lnTo>
                    <a:pt x="0" y="1506601"/>
                  </a:lnTo>
                  <a:lnTo>
                    <a:pt x="0" y="1036955"/>
                  </a:lnTo>
                  <a:close/>
                </a:path>
                <a:path w="8787765" h="1714500">
                  <a:moveTo>
                    <a:pt x="300228" y="379475"/>
                  </a:moveTo>
                  <a:lnTo>
                    <a:pt x="2887979" y="379475"/>
                  </a:lnTo>
                  <a:lnTo>
                    <a:pt x="2887979" y="0"/>
                  </a:lnTo>
                  <a:lnTo>
                    <a:pt x="300228" y="0"/>
                  </a:lnTo>
                  <a:lnTo>
                    <a:pt x="300228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44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444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7340" y="904697"/>
            <a:ext cx="703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220" dirty="0"/>
              <a:t>Image</a:t>
            </a:r>
            <a:r>
              <a:rPr sz="4000" u="none" spc="-420" dirty="0"/>
              <a:t> </a:t>
            </a:r>
            <a:r>
              <a:rPr sz="4000" u="none" spc="-215" dirty="0"/>
              <a:t>Processing</a:t>
            </a:r>
            <a:r>
              <a:rPr sz="4000" u="none" spc="-434" dirty="0"/>
              <a:t> </a:t>
            </a:r>
            <a:r>
              <a:rPr sz="4000" u="none" spc="-150" dirty="0"/>
              <a:t>&amp;</a:t>
            </a:r>
            <a:r>
              <a:rPr sz="4000" u="none" spc="-415" dirty="0"/>
              <a:t> </a:t>
            </a:r>
            <a:r>
              <a:rPr sz="4000" u="none" spc="-140" dirty="0"/>
              <a:t>Machine</a:t>
            </a:r>
            <a:r>
              <a:rPr sz="4000" u="none" spc="-430" dirty="0"/>
              <a:t> </a:t>
            </a:r>
            <a:r>
              <a:rPr sz="4000" u="none" spc="-190" dirty="0"/>
              <a:t>Vision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10540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 marR="6915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  removal, image  </a:t>
            </a:r>
            <a:r>
              <a:rPr sz="1800" spc="-10" dirty="0">
                <a:latin typeface="Arial"/>
                <a:cs typeface="Arial"/>
              </a:rPr>
              <a:t>sharpening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3176" y="3657600"/>
            <a:ext cx="2588260" cy="379730"/>
          </a:xfrm>
          <a:custGeom>
            <a:avLst/>
            <a:gdLst/>
            <a:ahLst/>
            <a:cxnLst/>
            <a:rect l="l" t="t" r="r" b="b"/>
            <a:pathLst>
              <a:path w="2588260" h="379729">
                <a:moveTo>
                  <a:pt x="0" y="379475"/>
                </a:moveTo>
                <a:lnTo>
                  <a:pt x="2587752" y="379475"/>
                </a:lnTo>
                <a:lnTo>
                  <a:pt x="2587752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0540" y="3685413"/>
            <a:ext cx="5384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  <a:tabLst>
                <a:tab pos="2894330" algn="l"/>
              </a:tabLst>
            </a:pPr>
            <a:r>
              <a:rPr sz="1800" b="1" dirty="0">
                <a:latin typeface="Arial"/>
                <a:cs typeface="Arial"/>
              </a:rPr>
              <a:t>Low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	</a:t>
            </a:r>
            <a:r>
              <a:rPr sz="1800" b="1" dirty="0">
                <a:latin typeface="Arial"/>
                <a:cs typeface="Arial"/>
              </a:rPr>
              <a:t>Mid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06826" y="4024629"/>
            <a:ext cx="2600960" cy="2136140"/>
            <a:chOff x="3306826" y="4024629"/>
            <a:chExt cx="2600960" cy="2136140"/>
          </a:xfrm>
        </p:grpSpPr>
        <p:sp>
          <p:nvSpPr>
            <p:cNvPr id="13" name="object 13"/>
            <p:cNvSpPr/>
            <p:nvPr/>
          </p:nvSpPr>
          <p:spPr>
            <a:xfrm>
              <a:off x="3313176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13176" y="4030979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19271" y="4058234"/>
            <a:ext cx="257556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  <a:p>
            <a:pPr marL="85725" marR="61531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  recognition,  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23432" y="3657600"/>
            <a:ext cx="2586355" cy="379730"/>
          </a:xfrm>
          <a:custGeom>
            <a:avLst/>
            <a:gdLst/>
            <a:ahLst/>
            <a:cxnLst/>
            <a:rect l="l" t="t" r="r" b="b"/>
            <a:pathLst>
              <a:path w="2586354" h="379729">
                <a:moveTo>
                  <a:pt x="0" y="379475"/>
                </a:moveTo>
                <a:lnTo>
                  <a:pt x="2586227" y="379475"/>
                </a:lnTo>
                <a:lnTo>
                  <a:pt x="2586227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29528" y="3685413"/>
            <a:ext cx="257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High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17082" y="4024629"/>
            <a:ext cx="2599055" cy="2136140"/>
            <a:chOff x="6117082" y="4024629"/>
            <a:chExt cx="2599055" cy="2136140"/>
          </a:xfrm>
        </p:grpSpPr>
        <p:sp>
          <p:nvSpPr>
            <p:cNvPr id="19" name="object 19"/>
            <p:cNvSpPr/>
            <p:nvPr/>
          </p:nvSpPr>
          <p:spPr>
            <a:xfrm>
              <a:off x="6123432" y="4030979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2586227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6227" y="2122932"/>
                  </a:lnTo>
                  <a:lnTo>
                    <a:pt x="258622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3432" y="4030979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0" y="2122932"/>
                  </a:moveTo>
                  <a:lnTo>
                    <a:pt x="2586227" y="2122932"/>
                  </a:lnTo>
                  <a:lnTo>
                    <a:pt x="2586227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29528" y="4058234"/>
            <a:ext cx="257429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Input: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Attributes/Image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Understanding</a:t>
            </a:r>
            <a:endParaRPr sz="1800">
              <a:latin typeface="Arial"/>
              <a:cs typeface="Arial"/>
            </a:endParaRPr>
          </a:p>
          <a:p>
            <a:pPr marL="85725" marR="11938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Examples: </a:t>
            </a:r>
            <a:r>
              <a:rPr sz="1800" spc="-5" dirty="0">
                <a:latin typeface="Arial"/>
                <a:cs typeface="Arial"/>
              </a:rPr>
              <a:t>Scene  understanding,  autonomous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navigation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940" y="1921256"/>
            <a:ext cx="8009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Continuum from Image Processing to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839" y="2309490"/>
            <a:ext cx="5248275" cy="112585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3200" spc="-25" dirty="0">
                <a:latin typeface="Times New Roman"/>
                <a:cs typeface="Times New Roman"/>
              </a:rPr>
              <a:t>Vision:</a:t>
            </a:r>
            <a:endParaRPr sz="3200">
              <a:latin typeface="Times New Roman"/>
              <a:cs typeface="Times New Roman"/>
            </a:endParaRPr>
          </a:p>
          <a:p>
            <a:pPr marL="413384" indent="-287020">
              <a:lnSpc>
                <a:spcPct val="100000"/>
              </a:lnSpc>
              <a:spcBef>
                <a:spcPts val="680"/>
              </a:spcBef>
              <a:buClr>
                <a:srgbClr val="BC572C"/>
              </a:buClr>
              <a:buSzPct val="53571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800" spc="-50" dirty="0">
                <a:latin typeface="Times New Roman"/>
                <a:cs typeface="Times New Roman"/>
              </a:rPr>
              <a:t>low, </a:t>
            </a:r>
            <a:r>
              <a:rPr sz="2800" spc="-15" dirty="0">
                <a:latin typeface="Times New Roman"/>
                <a:cs typeface="Times New Roman"/>
              </a:rPr>
              <a:t>mid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high-level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1592" y="6200647"/>
            <a:ext cx="1277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Image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88657" y="6200647"/>
            <a:ext cx="1155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Machine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Vision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5270" y="3505961"/>
            <a:ext cx="5791200" cy="2971800"/>
          </a:xfrm>
          <a:custGeom>
            <a:avLst/>
            <a:gdLst/>
            <a:ahLst/>
            <a:cxnLst/>
            <a:rect l="l" t="t" r="r" b="b"/>
            <a:pathLst>
              <a:path w="5791200" h="2971800">
                <a:moveTo>
                  <a:pt x="0" y="2971800"/>
                </a:moveTo>
                <a:lnTo>
                  <a:pt x="5791200" y="2971800"/>
                </a:lnTo>
                <a:lnTo>
                  <a:pt x="5791200" y="0"/>
                </a:lnTo>
                <a:lnTo>
                  <a:pt x="0" y="0"/>
                </a:lnTo>
                <a:lnTo>
                  <a:pt x="0" y="2971800"/>
                </a:lnTo>
                <a:close/>
              </a:path>
            </a:pathLst>
          </a:custGeom>
          <a:ln w="28956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172200" y="2602992"/>
            <a:ext cx="2603500" cy="829944"/>
            <a:chOff x="6172200" y="2602992"/>
            <a:chExt cx="2603500" cy="829944"/>
          </a:xfrm>
        </p:grpSpPr>
        <p:sp>
          <p:nvSpPr>
            <p:cNvPr id="28" name="object 28"/>
            <p:cNvSpPr/>
            <p:nvPr/>
          </p:nvSpPr>
          <p:spPr>
            <a:xfrm>
              <a:off x="6172200" y="2813558"/>
              <a:ext cx="1374140" cy="619760"/>
            </a:xfrm>
            <a:custGeom>
              <a:avLst/>
              <a:gdLst/>
              <a:ahLst/>
              <a:cxnLst/>
              <a:rect l="l" t="t" r="r" b="b"/>
              <a:pathLst>
                <a:path w="1374140" h="619760">
                  <a:moveTo>
                    <a:pt x="54101" y="549655"/>
                  </a:moveTo>
                  <a:lnTo>
                    <a:pt x="0" y="615441"/>
                  </a:lnTo>
                  <a:lnTo>
                    <a:pt x="85089" y="619251"/>
                  </a:lnTo>
                  <a:lnTo>
                    <a:pt x="74515" y="595502"/>
                  </a:lnTo>
                  <a:lnTo>
                    <a:pt x="60578" y="595502"/>
                  </a:lnTo>
                  <a:lnTo>
                    <a:pt x="55499" y="583818"/>
                  </a:lnTo>
                  <a:lnTo>
                    <a:pt x="67031" y="578693"/>
                  </a:lnTo>
                  <a:lnTo>
                    <a:pt x="54101" y="549655"/>
                  </a:lnTo>
                  <a:close/>
                </a:path>
                <a:path w="1374140" h="619760">
                  <a:moveTo>
                    <a:pt x="67031" y="578693"/>
                  </a:moveTo>
                  <a:lnTo>
                    <a:pt x="55499" y="583818"/>
                  </a:lnTo>
                  <a:lnTo>
                    <a:pt x="60578" y="595502"/>
                  </a:lnTo>
                  <a:lnTo>
                    <a:pt x="72213" y="590332"/>
                  </a:lnTo>
                  <a:lnTo>
                    <a:pt x="67031" y="578693"/>
                  </a:lnTo>
                  <a:close/>
                </a:path>
                <a:path w="1374140" h="619760">
                  <a:moveTo>
                    <a:pt x="72213" y="590332"/>
                  </a:moveTo>
                  <a:lnTo>
                    <a:pt x="60578" y="595502"/>
                  </a:lnTo>
                  <a:lnTo>
                    <a:pt x="74515" y="595502"/>
                  </a:lnTo>
                  <a:lnTo>
                    <a:pt x="72213" y="590332"/>
                  </a:lnTo>
                  <a:close/>
                </a:path>
                <a:path w="1374140" h="619760">
                  <a:moveTo>
                    <a:pt x="1369059" y="0"/>
                  </a:moveTo>
                  <a:lnTo>
                    <a:pt x="67031" y="578693"/>
                  </a:lnTo>
                  <a:lnTo>
                    <a:pt x="72213" y="590332"/>
                  </a:lnTo>
                  <a:lnTo>
                    <a:pt x="1374140" y="11683"/>
                  </a:lnTo>
                  <a:lnTo>
                    <a:pt x="1369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47104" y="2660904"/>
              <a:ext cx="2119883" cy="541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29756" y="2602992"/>
              <a:ext cx="2345436" cy="749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77000" y="2590800"/>
            <a:ext cx="2108200" cy="528955"/>
          </a:xfrm>
          <a:prstGeom prst="rect">
            <a:avLst/>
          </a:prstGeom>
          <a:solidFill>
            <a:srgbClr val="FFFF99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2800" spc="-5" dirty="0">
                <a:latin typeface="Times New Roman"/>
                <a:cs typeface="Times New Roman"/>
              </a:rPr>
              <a:t>In this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course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3339"/>
            <a:ext cx="9144000" cy="6804659"/>
            <a:chOff x="0" y="53339"/>
            <a:chExt cx="9144000" cy="6804659"/>
          </a:xfrm>
        </p:grpSpPr>
        <p:sp>
          <p:nvSpPr>
            <p:cNvPr id="6" name="object 6"/>
            <p:cNvSpPr/>
            <p:nvPr/>
          </p:nvSpPr>
          <p:spPr>
            <a:xfrm>
              <a:off x="905255" y="4343399"/>
              <a:ext cx="7406640" cy="0"/>
            </a:xfrm>
            <a:custGeom>
              <a:avLst/>
              <a:gdLst/>
              <a:ahLst/>
              <a:cxnLst/>
              <a:rect l="l" t="t" r="r" b="b"/>
              <a:pathLst>
                <a:path w="7406640">
                  <a:moveTo>
                    <a:pt x="0" y="0"/>
                  </a:moveTo>
                  <a:lnTo>
                    <a:pt x="7406640" y="0"/>
                  </a:lnTo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78990"/>
              <a:ext cx="9144000" cy="577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873" y="53339"/>
              <a:ext cx="8022335" cy="1830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09800"/>
            <a:ext cx="9144000" cy="2590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latin typeface="Georgia" pitchFamily="18" charset="0"/>
              </a:rPr>
              <a:t>Applications of Image Processing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Image Restoration</a:t>
            </a: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7526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 Colorization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050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 Enhancement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2057400"/>
            <a:ext cx="5943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77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800" dirty="0" smtClean="0"/>
              <a:t>Extraction of Satellite Area from an Aerial Image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981200"/>
            <a:ext cx="58197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Face Detection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05000"/>
            <a:ext cx="7162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Face Tracking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828800"/>
            <a:ext cx="7162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Face Morphing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828800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29" dirty="0"/>
              <a:t>Course</a:t>
            </a:r>
            <a:r>
              <a:rPr spc="-555" dirty="0"/>
              <a:t> </a:t>
            </a:r>
            <a:r>
              <a:rPr spc="-300" dirty="0"/>
              <a:t>Page	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7368" y="2557272"/>
            <a:ext cx="8159750" cy="2308860"/>
            <a:chOff x="277368" y="2557272"/>
            <a:chExt cx="8159750" cy="2308860"/>
          </a:xfrm>
        </p:grpSpPr>
        <p:sp>
          <p:nvSpPr>
            <p:cNvPr id="5" name="object 5"/>
            <p:cNvSpPr/>
            <p:nvPr/>
          </p:nvSpPr>
          <p:spPr>
            <a:xfrm>
              <a:off x="284988" y="2564892"/>
              <a:ext cx="8144509" cy="2293620"/>
            </a:xfrm>
            <a:custGeom>
              <a:avLst/>
              <a:gdLst/>
              <a:ahLst/>
              <a:cxnLst/>
              <a:rect l="l" t="t" r="r" b="b"/>
              <a:pathLst>
                <a:path w="8144509" h="2293620">
                  <a:moveTo>
                    <a:pt x="7761985" y="0"/>
                  </a:moveTo>
                  <a:lnTo>
                    <a:pt x="382270" y="0"/>
                  </a:lnTo>
                  <a:lnTo>
                    <a:pt x="334318" y="2979"/>
                  </a:lnTo>
                  <a:lnTo>
                    <a:pt x="288144" y="11677"/>
                  </a:lnTo>
                  <a:lnTo>
                    <a:pt x="244105" y="25737"/>
                  </a:lnTo>
                  <a:lnTo>
                    <a:pt x="202561" y="44798"/>
                  </a:lnTo>
                  <a:lnTo>
                    <a:pt x="163869" y="68503"/>
                  </a:lnTo>
                  <a:lnTo>
                    <a:pt x="128388" y="96492"/>
                  </a:lnTo>
                  <a:lnTo>
                    <a:pt x="96475" y="128408"/>
                  </a:lnTo>
                  <a:lnTo>
                    <a:pt x="68489" y="163891"/>
                  </a:lnTo>
                  <a:lnTo>
                    <a:pt x="44788" y="202584"/>
                  </a:lnTo>
                  <a:lnTo>
                    <a:pt x="25730" y="244126"/>
                  </a:lnTo>
                  <a:lnTo>
                    <a:pt x="11674" y="288160"/>
                  </a:lnTo>
                  <a:lnTo>
                    <a:pt x="2978" y="334328"/>
                  </a:lnTo>
                  <a:lnTo>
                    <a:pt x="0" y="382270"/>
                  </a:lnTo>
                  <a:lnTo>
                    <a:pt x="0" y="1911350"/>
                  </a:lnTo>
                  <a:lnTo>
                    <a:pt x="2978" y="1959291"/>
                  </a:lnTo>
                  <a:lnTo>
                    <a:pt x="11674" y="2005459"/>
                  </a:lnTo>
                  <a:lnTo>
                    <a:pt x="25730" y="2049493"/>
                  </a:lnTo>
                  <a:lnTo>
                    <a:pt x="44788" y="2091035"/>
                  </a:lnTo>
                  <a:lnTo>
                    <a:pt x="68489" y="2129728"/>
                  </a:lnTo>
                  <a:lnTo>
                    <a:pt x="96475" y="2165211"/>
                  </a:lnTo>
                  <a:lnTo>
                    <a:pt x="128388" y="2197127"/>
                  </a:lnTo>
                  <a:lnTo>
                    <a:pt x="163869" y="2225116"/>
                  </a:lnTo>
                  <a:lnTo>
                    <a:pt x="202561" y="2248821"/>
                  </a:lnTo>
                  <a:lnTo>
                    <a:pt x="244105" y="2267882"/>
                  </a:lnTo>
                  <a:lnTo>
                    <a:pt x="288144" y="2281942"/>
                  </a:lnTo>
                  <a:lnTo>
                    <a:pt x="334318" y="2290640"/>
                  </a:lnTo>
                  <a:lnTo>
                    <a:pt x="382270" y="2293620"/>
                  </a:lnTo>
                  <a:lnTo>
                    <a:pt x="7761985" y="2293620"/>
                  </a:lnTo>
                  <a:lnTo>
                    <a:pt x="7809927" y="2290640"/>
                  </a:lnTo>
                  <a:lnTo>
                    <a:pt x="7856095" y="2281942"/>
                  </a:lnTo>
                  <a:lnTo>
                    <a:pt x="7900129" y="2267882"/>
                  </a:lnTo>
                  <a:lnTo>
                    <a:pt x="7941671" y="2248821"/>
                  </a:lnTo>
                  <a:lnTo>
                    <a:pt x="7980364" y="2225116"/>
                  </a:lnTo>
                  <a:lnTo>
                    <a:pt x="8015847" y="2197127"/>
                  </a:lnTo>
                  <a:lnTo>
                    <a:pt x="8047763" y="2165211"/>
                  </a:lnTo>
                  <a:lnTo>
                    <a:pt x="8075752" y="2129728"/>
                  </a:lnTo>
                  <a:lnTo>
                    <a:pt x="8099457" y="2091035"/>
                  </a:lnTo>
                  <a:lnTo>
                    <a:pt x="8118518" y="2049493"/>
                  </a:lnTo>
                  <a:lnTo>
                    <a:pt x="8132578" y="2005459"/>
                  </a:lnTo>
                  <a:lnTo>
                    <a:pt x="8141276" y="1959291"/>
                  </a:lnTo>
                  <a:lnTo>
                    <a:pt x="8144256" y="1911350"/>
                  </a:lnTo>
                  <a:lnTo>
                    <a:pt x="8144256" y="382270"/>
                  </a:lnTo>
                  <a:lnTo>
                    <a:pt x="8141276" y="334328"/>
                  </a:lnTo>
                  <a:lnTo>
                    <a:pt x="8132578" y="288160"/>
                  </a:lnTo>
                  <a:lnTo>
                    <a:pt x="8118518" y="244126"/>
                  </a:lnTo>
                  <a:lnTo>
                    <a:pt x="8099457" y="202584"/>
                  </a:lnTo>
                  <a:lnTo>
                    <a:pt x="8075752" y="163891"/>
                  </a:lnTo>
                  <a:lnTo>
                    <a:pt x="8047763" y="128408"/>
                  </a:lnTo>
                  <a:lnTo>
                    <a:pt x="8015847" y="96492"/>
                  </a:lnTo>
                  <a:lnTo>
                    <a:pt x="7980364" y="68503"/>
                  </a:lnTo>
                  <a:lnTo>
                    <a:pt x="7941671" y="44798"/>
                  </a:lnTo>
                  <a:lnTo>
                    <a:pt x="7900129" y="25737"/>
                  </a:lnTo>
                  <a:lnTo>
                    <a:pt x="7856095" y="11677"/>
                  </a:lnTo>
                  <a:lnTo>
                    <a:pt x="7809927" y="2979"/>
                  </a:lnTo>
                  <a:lnTo>
                    <a:pt x="7761985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988" y="2564892"/>
              <a:ext cx="8144509" cy="2293620"/>
            </a:xfrm>
            <a:custGeom>
              <a:avLst/>
              <a:gdLst/>
              <a:ahLst/>
              <a:cxnLst/>
              <a:rect l="l" t="t" r="r" b="b"/>
              <a:pathLst>
                <a:path w="8144509" h="2293620">
                  <a:moveTo>
                    <a:pt x="0" y="382270"/>
                  </a:moveTo>
                  <a:lnTo>
                    <a:pt x="2978" y="334328"/>
                  </a:lnTo>
                  <a:lnTo>
                    <a:pt x="11674" y="288160"/>
                  </a:lnTo>
                  <a:lnTo>
                    <a:pt x="25730" y="244126"/>
                  </a:lnTo>
                  <a:lnTo>
                    <a:pt x="44788" y="202584"/>
                  </a:lnTo>
                  <a:lnTo>
                    <a:pt x="68489" y="163891"/>
                  </a:lnTo>
                  <a:lnTo>
                    <a:pt x="96475" y="128408"/>
                  </a:lnTo>
                  <a:lnTo>
                    <a:pt x="128388" y="96492"/>
                  </a:lnTo>
                  <a:lnTo>
                    <a:pt x="163869" y="68503"/>
                  </a:lnTo>
                  <a:lnTo>
                    <a:pt x="202561" y="44798"/>
                  </a:lnTo>
                  <a:lnTo>
                    <a:pt x="244105" y="25737"/>
                  </a:lnTo>
                  <a:lnTo>
                    <a:pt x="288144" y="11677"/>
                  </a:lnTo>
                  <a:lnTo>
                    <a:pt x="334318" y="2979"/>
                  </a:lnTo>
                  <a:lnTo>
                    <a:pt x="382270" y="0"/>
                  </a:lnTo>
                  <a:lnTo>
                    <a:pt x="7761985" y="0"/>
                  </a:lnTo>
                  <a:lnTo>
                    <a:pt x="7809927" y="2979"/>
                  </a:lnTo>
                  <a:lnTo>
                    <a:pt x="7856095" y="11677"/>
                  </a:lnTo>
                  <a:lnTo>
                    <a:pt x="7900129" y="25737"/>
                  </a:lnTo>
                  <a:lnTo>
                    <a:pt x="7941671" y="44798"/>
                  </a:lnTo>
                  <a:lnTo>
                    <a:pt x="7980364" y="68503"/>
                  </a:lnTo>
                  <a:lnTo>
                    <a:pt x="8015847" y="96492"/>
                  </a:lnTo>
                  <a:lnTo>
                    <a:pt x="8047763" y="128408"/>
                  </a:lnTo>
                  <a:lnTo>
                    <a:pt x="8075752" y="163891"/>
                  </a:lnTo>
                  <a:lnTo>
                    <a:pt x="8099457" y="202584"/>
                  </a:lnTo>
                  <a:lnTo>
                    <a:pt x="8118518" y="244126"/>
                  </a:lnTo>
                  <a:lnTo>
                    <a:pt x="8132578" y="288160"/>
                  </a:lnTo>
                  <a:lnTo>
                    <a:pt x="8141276" y="334328"/>
                  </a:lnTo>
                  <a:lnTo>
                    <a:pt x="8144256" y="382270"/>
                  </a:lnTo>
                  <a:lnTo>
                    <a:pt x="8144256" y="1911350"/>
                  </a:lnTo>
                  <a:lnTo>
                    <a:pt x="8141276" y="1959291"/>
                  </a:lnTo>
                  <a:lnTo>
                    <a:pt x="8132578" y="2005459"/>
                  </a:lnTo>
                  <a:lnTo>
                    <a:pt x="8118518" y="2049493"/>
                  </a:lnTo>
                  <a:lnTo>
                    <a:pt x="8099457" y="2091035"/>
                  </a:lnTo>
                  <a:lnTo>
                    <a:pt x="8075752" y="2129728"/>
                  </a:lnTo>
                  <a:lnTo>
                    <a:pt x="8047763" y="2165211"/>
                  </a:lnTo>
                  <a:lnTo>
                    <a:pt x="8015847" y="2197127"/>
                  </a:lnTo>
                  <a:lnTo>
                    <a:pt x="7980364" y="2225116"/>
                  </a:lnTo>
                  <a:lnTo>
                    <a:pt x="7941671" y="2248821"/>
                  </a:lnTo>
                  <a:lnTo>
                    <a:pt x="7900129" y="2267882"/>
                  </a:lnTo>
                  <a:lnTo>
                    <a:pt x="7856095" y="2281942"/>
                  </a:lnTo>
                  <a:lnTo>
                    <a:pt x="7809927" y="2290640"/>
                  </a:lnTo>
                  <a:lnTo>
                    <a:pt x="7761985" y="2293620"/>
                  </a:lnTo>
                  <a:lnTo>
                    <a:pt x="382270" y="2293620"/>
                  </a:lnTo>
                  <a:lnTo>
                    <a:pt x="334318" y="2290640"/>
                  </a:lnTo>
                  <a:lnTo>
                    <a:pt x="288144" y="2281942"/>
                  </a:lnTo>
                  <a:lnTo>
                    <a:pt x="244105" y="2267882"/>
                  </a:lnTo>
                  <a:lnTo>
                    <a:pt x="202561" y="2248821"/>
                  </a:lnTo>
                  <a:lnTo>
                    <a:pt x="163869" y="2225116"/>
                  </a:lnTo>
                  <a:lnTo>
                    <a:pt x="128388" y="2197127"/>
                  </a:lnTo>
                  <a:lnTo>
                    <a:pt x="96475" y="2165211"/>
                  </a:lnTo>
                  <a:lnTo>
                    <a:pt x="68489" y="2129728"/>
                  </a:lnTo>
                  <a:lnTo>
                    <a:pt x="44788" y="2091035"/>
                  </a:lnTo>
                  <a:lnTo>
                    <a:pt x="25730" y="2049493"/>
                  </a:lnTo>
                  <a:lnTo>
                    <a:pt x="11674" y="2005459"/>
                  </a:lnTo>
                  <a:lnTo>
                    <a:pt x="2978" y="1959291"/>
                  </a:lnTo>
                  <a:lnTo>
                    <a:pt x="0" y="1911350"/>
                  </a:lnTo>
                  <a:lnTo>
                    <a:pt x="0" y="382270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0453" y="3036569"/>
            <a:ext cx="76536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lang="en-US" sz="2800" dirty="0" smtClean="0">
                <a:latin typeface="Carlito"/>
                <a:cs typeface="Carlito"/>
              </a:rPr>
              <a:t>Github.com/</a:t>
            </a:r>
            <a:r>
              <a:rPr lang="en-US" sz="2800" dirty="0" err="1" smtClean="0">
                <a:latin typeface="Carlito"/>
                <a:cs typeface="Carlito"/>
              </a:rPr>
              <a:t>faheemshaukat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Finger Print Recognition</a:t>
            </a:r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905000"/>
            <a:ext cx="6096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762000" y="3048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en-US" sz="4200" b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ulim" pitchFamily="34" charset="-127"/>
                <a:cs typeface="Arial" pitchFamily="34" charset="0"/>
              </a:rPr>
              <a:t>Application: Medical Imaging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219200"/>
            <a:ext cx="49482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2286000" y="3810000"/>
            <a:ext cx="1752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en-US" sz="1600"/>
              <a:t>Scan Data</a:t>
            </a:r>
          </a:p>
        </p:txBody>
      </p:sp>
      <p:sp>
        <p:nvSpPr>
          <p:cNvPr id="53253" name="Text Box 7"/>
          <p:cNvSpPr txBox="1">
            <a:spLocks noChangeArrowheads="1"/>
          </p:cNvSpPr>
          <p:nvPr/>
        </p:nvSpPr>
        <p:spPr bwMode="auto">
          <a:xfrm>
            <a:off x="5105400" y="3810000"/>
            <a:ext cx="1752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en-US" sz="1600"/>
              <a:t>Model Fitting</a:t>
            </a:r>
          </a:p>
        </p:txBody>
      </p:sp>
      <p:sp>
        <p:nvSpPr>
          <p:cNvPr id="53254" name="Text Box 8"/>
          <p:cNvSpPr txBox="1">
            <a:spLocks noChangeArrowheads="1"/>
          </p:cNvSpPr>
          <p:nvPr/>
        </p:nvSpPr>
        <p:spPr bwMode="auto">
          <a:xfrm>
            <a:off x="2209800" y="6400800"/>
            <a:ext cx="259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en-US" sz="1600"/>
              <a:t>Prototype Kidney Model</a:t>
            </a:r>
          </a:p>
        </p:txBody>
      </p:sp>
      <p:sp>
        <p:nvSpPr>
          <p:cNvPr id="53255" name="Text Box 9"/>
          <p:cNvSpPr txBox="1">
            <a:spLocks noChangeArrowheads="1"/>
          </p:cNvSpPr>
          <p:nvPr/>
        </p:nvSpPr>
        <p:spPr bwMode="auto">
          <a:xfrm>
            <a:off x="5410200" y="6477000"/>
            <a:ext cx="2286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en-US" sz="1600"/>
              <a:t>Resulting Kidney and   spinal cord instance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63AA81C6-ACAC-4522-8DDB-BA53CA095660}" type="slidenum">
              <a:rPr lang="en-US" altLang="en-US">
                <a:ea typeface="MS PGothic" pitchFamily="34" charset="-128"/>
              </a:rPr>
              <a:pPr algn="ctr"/>
              <a:t>32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de-DE" altLang="en-US" sz="1800" smtClean="0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321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5845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798513"/>
            <a:ext cx="8382000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4695825" y="5605463"/>
            <a:ext cx="3838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>
                <a:solidFill>
                  <a:srgbClr val="000099"/>
                </a:solidFill>
              </a:rPr>
              <a:t>Magnetic Resonance            Imaging (MRI) is useful for scanning tissues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C6EE8019-8297-4A07-AC17-02EDB11E7450}" type="slidenum">
              <a:rPr lang="en-US" altLang="en-US">
                <a:ea typeface="MS PGothic" pitchFamily="34" charset="-128"/>
              </a:rPr>
              <a:pPr algn="ctr"/>
              <a:t>33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0" y="839788"/>
            <a:ext cx="937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/>
            <a:r>
              <a:rPr lang="en-US" altLang="en-US">
                <a:solidFill>
                  <a:schemeClr val="accent2"/>
                </a:solidFill>
              </a:rPr>
              <a:t>     Edge Extraction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547813"/>
            <a:ext cx="8583612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C7CC39C8-69F9-41A6-9528-479545B4651F}" type="slidenum">
              <a:rPr lang="en-US" altLang="en-US">
                <a:ea typeface="MS PGothic" pitchFamily="34" charset="-128"/>
              </a:rPr>
              <a:pPr algn="ctr"/>
              <a:t>34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59396" name="Rectangle 3"/>
          <p:cNvSpPr>
            <a:spLocks noChangeArrowheads="1"/>
          </p:cNvSpPr>
          <p:nvPr/>
        </p:nvSpPr>
        <p:spPr bwMode="auto">
          <a:xfrm>
            <a:off x="0" y="839788"/>
            <a:ext cx="937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/>
            <a:r>
              <a:rPr lang="en-US" altLang="en-US">
                <a:solidFill>
                  <a:schemeClr val="accent2"/>
                </a:solidFill>
              </a:rPr>
              <a:t>     Segmentation</a:t>
            </a:r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775" y="1508125"/>
            <a:ext cx="6672263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lum bright="24000"/>
          </a:blip>
          <a:srcRect/>
          <a:stretch>
            <a:fillRect/>
          </a:stretch>
        </p:blipFill>
        <p:spPr bwMode="auto">
          <a:xfrm>
            <a:off x="3327400" y="2339975"/>
            <a:ext cx="2120900" cy="43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D5411754-E083-4174-8DDC-3CA58404C2D3}" type="slidenum">
              <a:rPr lang="en-US" altLang="en-US">
                <a:ea typeface="MS PGothic" pitchFamily="34" charset="-128"/>
              </a:rPr>
              <a:pPr algn="ctr"/>
              <a:t>35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647700"/>
            <a:ext cx="8229600" cy="1076325"/>
          </a:xfrm>
          <a:noFill/>
        </p:spPr>
        <p:txBody>
          <a:bodyPr anchor="ctr">
            <a:spAutoFit/>
          </a:bodyPr>
          <a:lstStyle/>
          <a:p>
            <a:pPr mar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smtClean="0">
                <a:solidFill>
                  <a:schemeClr val="accent2"/>
                </a:solidFill>
              </a:rPr>
              <a:t>Extraction of Settlement Area from and       Arial image</a:t>
            </a:r>
          </a:p>
        </p:txBody>
      </p:sp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321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5845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7369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1288" y="1847850"/>
            <a:ext cx="64770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EBEFD424-FF61-4C19-8094-45A508519586}" type="slidenum">
              <a:rPr lang="en-US" altLang="en-US">
                <a:ea typeface="MS PGothic" pitchFamily="34" charset="-128"/>
              </a:rPr>
              <a:pPr algn="ctr"/>
              <a:t>36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14400"/>
            <a:ext cx="8229600" cy="457200"/>
          </a:xfrm>
          <a:noFill/>
        </p:spPr>
        <p:txBody>
          <a:bodyPr anchor="ctr">
            <a:spAutoFit/>
          </a:bodyPr>
          <a:lstStyle/>
          <a:p>
            <a:pPr mar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smtClean="0">
                <a:solidFill>
                  <a:schemeClr val="accent2"/>
                </a:solidFill>
              </a:rPr>
              <a:t>Face Detection 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-228600" y="6262688"/>
            <a:ext cx="883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/>
            <a:r>
              <a:rPr lang="en-US" altLang="en-US"/>
              <a:t>     Image shows the ground displacement of a typical area due to earthquake</a:t>
            </a:r>
            <a:r>
              <a:rPr lang="en-US" altLang="en-US">
                <a:latin typeface="Arial" charset="0"/>
              </a:rPr>
              <a:t> </a:t>
            </a:r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321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5845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447800"/>
            <a:ext cx="8153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2D32ED9B-C75D-48C6-9786-1CE03828B949}" type="slidenum">
              <a:rPr lang="en-US" altLang="en-US">
                <a:ea typeface="MS PGothic" pitchFamily="34" charset="-128"/>
              </a:rPr>
              <a:pPr algn="ctr"/>
              <a:t>37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513" y="806450"/>
            <a:ext cx="8229600" cy="457200"/>
          </a:xfrm>
          <a:noFill/>
        </p:spPr>
        <p:txBody>
          <a:bodyPr anchor="ctr">
            <a:spAutoFit/>
          </a:bodyPr>
          <a:lstStyle/>
          <a:p>
            <a:pPr mar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smtClean="0">
                <a:solidFill>
                  <a:schemeClr val="accent2"/>
                </a:solidFill>
              </a:rPr>
              <a:t>Face Tracking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-228600" y="6338888"/>
            <a:ext cx="883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/>
            <a:r>
              <a:rPr lang="en-US" altLang="en-US"/>
              <a:t>     Image shows the ground displacement of a typical area due to earthquake</a:t>
            </a:r>
            <a:r>
              <a:rPr lang="en-US" altLang="en-US">
                <a:latin typeface="Arial" charset="0"/>
              </a:rPr>
              <a:t> </a:t>
            </a:r>
          </a:p>
        </p:txBody>
      </p:sp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321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5845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3716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E4C14CE5-AEF7-4BCF-B0EC-8DEDC789A8B4}" type="slidenum">
              <a:rPr lang="en-US" altLang="en-US">
                <a:ea typeface="MS PGothic" pitchFamily="34" charset="-128"/>
              </a:rPr>
              <a:pPr algn="ctr"/>
              <a:t>38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solidFill>
                  <a:srgbClr val="800000"/>
                </a:solidFill>
              </a:rPr>
              <a:t>Image Processing Examples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25500"/>
            <a:ext cx="8229600" cy="5211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smtClean="0">
                <a:solidFill>
                  <a:schemeClr val="accent2"/>
                </a:solidFill>
              </a:rPr>
              <a:t>    Fingerprint Recognition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-228600" y="5683250"/>
            <a:ext cx="883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/>
            <a:r>
              <a:rPr lang="en-US" altLang="en-US"/>
              <a:t>     Faulty Image of Saturn                            Recovered Image</a:t>
            </a:r>
          </a:p>
        </p:txBody>
      </p:sp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321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5845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524000"/>
            <a:ext cx="7010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6781800" cy="639763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sz="2400"/>
              <a:t>Brain Tumor Detection and 3D Visualization: The Process</a:t>
            </a:r>
          </a:p>
        </p:txBody>
      </p:sp>
      <p:pic>
        <p:nvPicPr>
          <p:cNvPr id="4" name="Picture 2" descr="D:\7th semester\FYP-I\Poater\mri_1.jpg"/>
          <p:cNvPicPr>
            <a:picLocks noChangeAspect="1" noChangeArrowheads="1"/>
          </p:cNvPicPr>
          <p:nvPr/>
        </p:nvPicPr>
        <p:blipFill>
          <a:blip r:embed="rId3"/>
          <a:srcRect r="16026"/>
          <a:stretch>
            <a:fillRect/>
          </a:stretch>
        </p:blipFill>
        <p:spPr bwMode="auto">
          <a:xfrm>
            <a:off x="914400" y="1752600"/>
            <a:ext cx="1389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:\7th semester\FYP-I\Poater\40429 MRI 2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1752600"/>
            <a:ext cx="137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7th semester\FYP-I\Poater\zj40060600380001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1752600"/>
            <a:ext cx="137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D:\7th semester\FYP-I\Poater\13FF1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1752600"/>
            <a:ext cx="1352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D:\7th semester\FYP-I\Poater\MRPET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657600"/>
            <a:ext cx="16002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D:\7th semester\FYP-I\Poater\brainconnecstivity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06813" y="3733800"/>
            <a:ext cx="15509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D:\7th semester\FYP-I\Poater\3d brai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16088" y="3276600"/>
            <a:ext cx="11906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D:\7th semester\FYP-I\Poater\img00039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87513" y="4648200"/>
            <a:ext cx="121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1"/>
          <p:cNvSpPr/>
          <p:nvPr/>
        </p:nvSpPr>
        <p:spPr>
          <a:xfrm>
            <a:off x="2362200" y="2286000"/>
            <a:ext cx="457200" cy="2286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267200" y="2209800"/>
            <a:ext cx="457200" cy="2286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6172200" y="2209800"/>
            <a:ext cx="457200" cy="2286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6629400" y="2971800"/>
            <a:ext cx="304800" cy="60960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6" name="Left Arrow 15"/>
          <p:cNvSpPr/>
          <p:nvPr/>
        </p:nvSpPr>
        <p:spPr>
          <a:xfrm>
            <a:off x="5257800" y="4267200"/>
            <a:ext cx="533400" cy="304800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>
            <a:off x="2971800" y="3962400"/>
            <a:ext cx="609600" cy="304800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>
            <a:off x="2971800" y="4648200"/>
            <a:ext cx="609600" cy="304800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4400" y="280035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Scanning MRI Images</a:t>
            </a:r>
          </a:p>
          <a:p>
            <a:pPr algn="ctr" eaLnBrk="1" latinLnBrk="1" hangingPunct="1"/>
            <a:r>
              <a:rPr lang="en-US" altLang="en-US" sz="1000"/>
              <a:t>through MRI Machine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743200" y="2800350"/>
            <a:ext cx="152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Brain MRI Scans</a:t>
            </a:r>
          </a:p>
          <a:p>
            <a:pPr algn="ctr" eaLnBrk="1" latinLnBrk="1" hangingPunct="1"/>
            <a:r>
              <a:rPr lang="en-US" altLang="en-US" sz="1000"/>
              <a:t> in DICOM Format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0" y="2819400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Brain MRI Scans</a:t>
            </a:r>
          </a:p>
          <a:p>
            <a:pPr algn="ctr" eaLnBrk="1" latinLnBrk="1" hangingPunct="1"/>
            <a:r>
              <a:rPr lang="en-US" altLang="en-US" sz="1000"/>
              <a:t> in bmp Format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629400" y="2798763"/>
            <a:ext cx="160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Brain Image Segmentation &amp; Comparison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019800" y="5086350"/>
            <a:ext cx="1600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2D Tumor Detection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581400" y="5105400"/>
            <a:ext cx="1828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3D Brain Modeling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600200" y="4343400"/>
            <a:ext cx="1524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3D tumor visualization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447800" y="5791200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lang="en-US" altLang="en-US" sz="1000"/>
              <a:t>Semantic Decision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43585"/>
            <a:ext cx="4646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35" dirty="0"/>
              <a:t>Course</a:t>
            </a:r>
            <a:r>
              <a:rPr u="none" spc="-520" dirty="0"/>
              <a:t> </a:t>
            </a:r>
            <a:r>
              <a:rPr u="none" spc="-265" dirty="0"/>
              <a:t>Information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340" y="910875"/>
            <a:ext cx="7669530" cy="15525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lr>
                <a:srgbClr val="BC572C"/>
              </a:buClr>
              <a:buFont typeface="Wingdings"/>
              <a:buChar char="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Books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80"/>
              </a:spcBef>
              <a:buClr>
                <a:srgbClr val="BC572C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Digital Image Processing, Rafael C. Gonzalez &amp;  Richard E. </a:t>
            </a:r>
            <a:r>
              <a:rPr sz="2800" spc="-40" dirty="0">
                <a:latin typeface="Times New Roman"/>
                <a:cs typeface="Times New Roman"/>
              </a:rPr>
              <a:t>Woods,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Addison-Wesley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5000" y="2795016"/>
            <a:ext cx="1996439" cy="2503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3779" y="5327345"/>
            <a:ext cx="1306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Third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Edition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35423" y="2795016"/>
            <a:ext cx="2013203" cy="250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56428" y="5362447"/>
            <a:ext cx="144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Fourth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Edition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6781800" cy="6397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/>
              <a:t>3D Visualization of Brain Tumor</a:t>
            </a:r>
          </a:p>
        </p:txBody>
      </p:sp>
      <p:pic>
        <p:nvPicPr>
          <p:cNvPr id="4" name="Brain Inspector Video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485900"/>
            <a:ext cx="635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Remote Sensing </a:t>
            </a:r>
            <a:endParaRPr lang="en-US" dirty="0"/>
          </a:p>
        </p:txBody>
      </p:sp>
      <p:pic>
        <p:nvPicPr>
          <p:cNvPr id="73731" name="Content Placeholder 3" descr="Screen Shot 2015-05-04 at 15.43.2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8501" r="-58501"/>
          <a:stretch>
            <a:fillRect/>
          </a:stretch>
        </p:blipFill>
        <p:spPr/>
      </p:pic>
      <p:sp>
        <p:nvSpPr>
          <p:cNvPr id="7373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D9CAA9E2-4733-46D2-A824-4605D4D53299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Remote Sensing </a:t>
            </a:r>
            <a:endParaRPr lang="en-US" dirty="0"/>
          </a:p>
        </p:txBody>
      </p:sp>
      <p:pic>
        <p:nvPicPr>
          <p:cNvPr id="74755" name="Content Placeholder 3" descr="Screen Shot 2015-05-04 at 15.43.4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55" r="-1855"/>
          <a:stretch>
            <a:fillRect/>
          </a:stretch>
        </p:blipFill>
        <p:spPr/>
      </p:pic>
      <p:sp>
        <p:nvSpPr>
          <p:cNvPr id="7475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DA3D63D0-20FD-48E1-8C1B-C49C8D1639AA}" type="slidenum">
              <a:rPr lang="en-US" altLang="en-US"/>
              <a:pPr/>
              <a:t>42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Remote Sensing </a:t>
            </a:r>
            <a:endParaRPr lang="en-US" dirty="0"/>
          </a:p>
        </p:txBody>
      </p:sp>
      <p:pic>
        <p:nvPicPr>
          <p:cNvPr id="75779" name="Content Placeholder 3" descr="Screen Shot 2015-05-04 at 15.43.5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26" r="-2226"/>
          <a:stretch>
            <a:fillRect/>
          </a:stretch>
        </p:blipFill>
        <p:spPr/>
      </p:pic>
      <p:sp>
        <p:nvSpPr>
          <p:cNvPr id="7578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B489B7A7-E959-4990-95AD-071C772D79EB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Weather Forecasting </a:t>
            </a:r>
            <a:endParaRPr lang="en-US" dirty="0"/>
          </a:p>
        </p:txBody>
      </p:sp>
      <p:pic>
        <p:nvPicPr>
          <p:cNvPr id="76803" name="Content Placeholder 3" descr="Screen Shot 2015-05-04 at 15.48.07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26" r="-426"/>
          <a:stretch>
            <a:fillRect/>
          </a:stretch>
        </p:blipFill>
        <p:spPr/>
      </p:pic>
      <p:sp>
        <p:nvSpPr>
          <p:cNvPr id="7680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DD7C186B-633D-4802-9A29-F79014B1E692}" type="slidenum">
              <a:rPr lang="en-US" altLang="en-US"/>
              <a:pPr/>
              <a:t>44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Atmospheric study </a:t>
            </a:r>
            <a:endParaRPr lang="en-US" dirty="0"/>
          </a:p>
        </p:txBody>
      </p:sp>
      <p:pic>
        <p:nvPicPr>
          <p:cNvPr id="77827" name="Content Placeholder 3" descr="Screen Shot 2015-05-04 at 15.49.5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71" r="-771"/>
          <a:stretch>
            <a:fillRect/>
          </a:stretch>
        </p:blipFill>
        <p:spPr/>
      </p:pic>
      <p:sp>
        <p:nvSpPr>
          <p:cNvPr id="7782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A67F5F74-C1B7-4BAE-9675-456B284127C8}" type="slidenum">
              <a:rPr lang="en-US" altLang="en-US"/>
              <a:pPr/>
              <a:t>45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Astronomy </a:t>
            </a:r>
            <a:endParaRPr lang="en-US" dirty="0"/>
          </a:p>
        </p:txBody>
      </p:sp>
      <p:pic>
        <p:nvPicPr>
          <p:cNvPr id="78851" name="Content Placeholder 3" descr="Screen Shot 2015-05-04 at 15.51.5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175" r="-3175"/>
          <a:stretch>
            <a:fillRect/>
          </a:stretch>
        </p:blipFill>
        <p:spPr/>
      </p:pic>
      <p:sp>
        <p:nvSpPr>
          <p:cNvPr id="7885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0FE2D01E-2F09-41EE-897A-61A92168639E}" type="slidenum">
              <a:rPr lang="en-US" altLang="en-US"/>
              <a:pPr/>
              <a:t>46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Machine vision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718310"/>
            <a:ext cx="7842884" cy="399669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Extract the image information for further computer processing </a:t>
            </a:r>
          </a:p>
          <a:p>
            <a:pPr>
              <a:defRPr/>
            </a:pPr>
            <a:r>
              <a:rPr lang="en-US" dirty="0" smtClean="0"/>
              <a:t>Common  applications are:</a:t>
            </a:r>
          </a:p>
          <a:p>
            <a:pPr lvl="1">
              <a:defRPr/>
            </a:pPr>
            <a:r>
              <a:rPr lang="en-US" dirty="0" smtClean="0"/>
              <a:t>Industrial machine vision for product assembly and inspection </a:t>
            </a:r>
          </a:p>
          <a:p>
            <a:pPr lvl="1">
              <a:defRPr/>
            </a:pPr>
            <a:r>
              <a:rPr lang="en-US" dirty="0" smtClean="0"/>
              <a:t>Automated target detection and tracking </a:t>
            </a:r>
          </a:p>
          <a:p>
            <a:pPr lvl="1">
              <a:defRPr/>
            </a:pPr>
            <a:r>
              <a:rPr lang="en-US" dirty="0" smtClean="0"/>
              <a:t>Finger print recognition</a:t>
            </a:r>
          </a:p>
          <a:p>
            <a:pPr lvl="1">
              <a:defRPr/>
            </a:pPr>
            <a:r>
              <a:rPr lang="en-US" dirty="0" smtClean="0"/>
              <a:t>Machine processing of aerial and satellite imagery for weather prediction and crop assessment </a:t>
            </a:r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7F8CCCA4-31CB-406E-84BC-841F192CEE0C}" type="slidenum">
              <a:rPr lang="en-US" altLang="en-US"/>
              <a:pPr/>
              <a:t>47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inspection </a:t>
            </a:r>
            <a:endParaRPr lang="en-US" dirty="0"/>
          </a:p>
        </p:txBody>
      </p:sp>
      <p:pic>
        <p:nvPicPr>
          <p:cNvPr id="80899" name="Content Placeholder 3" descr="Screen Shot 2015-05-04 at 16.00.07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6620" r="-26620"/>
          <a:stretch>
            <a:fillRect/>
          </a:stretch>
        </p:blipFill>
        <p:spPr/>
      </p:pic>
      <p:sp>
        <p:nvSpPr>
          <p:cNvPr id="8090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917C1B6F-0EF3-487C-8605-75A8E82838C1}" type="slidenum">
              <a:rPr lang="en-US" altLang="en-US"/>
              <a:pPr/>
              <a:t>48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Boundary Information </a:t>
            </a:r>
            <a:endParaRPr lang="en-US" dirty="0"/>
          </a:p>
        </p:txBody>
      </p:sp>
      <p:pic>
        <p:nvPicPr>
          <p:cNvPr id="81923" name="Content Placeholder 3" descr="Screen Shot 2015-05-04 at 16.02.1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2814" r="-32814"/>
          <a:stretch>
            <a:fillRect/>
          </a:stretch>
        </p:blipFill>
        <p:spPr/>
      </p:pic>
      <p:sp>
        <p:nvSpPr>
          <p:cNvPr id="8192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9C147283-07CD-4B23-ACF1-74673BA75F6C}" type="slidenum">
              <a:rPr lang="en-US" altLang="en-US"/>
              <a:pPr/>
              <a:t>49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19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395985"/>
            <a:ext cx="4313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35" dirty="0"/>
              <a:t>Course</a:t>
            </a:r>
            <a:r>
              <a:rPr u="none" spc="-505" dirty="0"/>
              <a:t> </a:t>
            </a:r>
            <a:r>
              <a:rPr u="none" spc="-325" dirty="0"/>
              <a:t>Objectives</a:t>
            </a:r>
          </a:p>
        </p:txBody>
      </p:sp>
      <p:sp>
        <p:nvSpPr>
          <p:cNvPr id="5" name="object 5"/>
          <p:cNvSpPr/>
          <p:nvPr/>
        </p:nvSpPr>
        <p:spPr>
          <a:xfrm>
            <a:off x="6711695" y="1758695"/>
            <a:ext cx="1969007" cy="2846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40" y="1392377"/>
            <a:ext cx="6814820" cy="472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7345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495242"/>
                </a:solidFill>
                <a:latin typeface="Times New Roman"/>
                <a:cs typeface="Times New Roman"/>
              </a:rPr>
              <a:t>To </a:t>
            </a:r>
            <a:r>
              <a:rPr sz="2800" dirty="0">
                <a:solidFill>
                  <a:srgbClr val="495242"/>
                </a:solidFill>
                <a:latin typeface="Times New Roman"/>
                <a:cs typeface="Times New Roman"/>
              </a:rPr>
              <a:t>study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the image fundamentals and  </a:t>
            </a:r>
            <a:r>
              <a:rPr sz="2800" spc="-10" dirty="0">
                <a:solidFill>
                  <a:srgbClr val="495242"/>
                </a:solidFill>
                <a:latin typeface="Times New Roman"/>
                <a:cs typeface="Times New Roman"/>
              </a:rPr>
              <a:t>mathematical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transforms necessary </a:t>
            </a:r>
            <a:r>
              <a:rPr sz="2800" dirty="0">
                <a:solidFill>
                  <a:srgbClr val="495242"/>
                </a:solidFill>
                <a:latin typeface="Times New Roman"/>
                <a:cs typeface="Times New Roman"/>
              </a:rPr>
              <a:t>for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image  processing.</a:t>
            </a:r>
            <a:endParaRPr sz="2800">
              <a:latin typeface="Times New Roman"/>
              <a:cs typeface="Times New Roman"/>
            </a:endParaRPr>
          </a:p>
          <a:p>
            <a:pPr marL="12700" marR="1905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Develop an </a:t>
            </a:r>
            <a:r>
              <a:rPr sz="2800" dirty="0">
                <a:solidFill>
                  <a:srgbClr val="495242"/>
                </a:solidFill>
                <a:latin typeface="Times New Roman"/>
                <a:cs typeface="Times New Roman"/>
              </a:rPr>
              <a:t>understanding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of basic Digital  Image Processing techniques </a:t>
            </a:r>
            <a:r>
              <a:rPr sz="2800" dirty="0">
                <a:solidFill>
                  <a:srgbClr val="495242"/>
                </a:solidFill>
                <a:latin typeface="Times New Roman"/>
                <a:cs typeface="Times New Roman"/>
              </a:rPr>
              <a:t>through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lectures,  </a:t>
            </a:r>
            <a:r>
              <a:rPr sz="2800" spc="-30" dirty="0">
                <a:solidFill>
                  <a:srgbClr val="495242"/>
                </a:solidFill>
                <a:latin typeface="Times New Roman"/>
                <a:cs typeface="Times New Roman"/>
              </a:rPr>
              <a:t>study,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and</a:t>
            </a:r>
            <a:r>
              <a:rPr sz="2800" spc="-10" dirty="0">
                <a:solidFill>
                  <a:srgbClr val="49524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95242"/>
                </a:solidFill>
                <a:latin typeface="Times New Roman"/>
                <a:cs typeface="Times New Roman"/>
              </a:rPr>
              <a:t>exercises.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Implement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theoretical concepts discussed in  the course to demonstrate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your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ability of  integrating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Mathematical theory with  practical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issues.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inspection </a:t>
            </a:r>
            <a:endParaRPr lang="en-US" dirty="0"/>
          </a:p>
        </p:txBody>
      </p:sp>
      <p:pic>
        <p:nvPicPr>
          <p:cNvPr id="82947" name="Content Placeholder 7" descr="Screen Shot 2015-05-04 at 16.04.35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684" r="-8684"/>
          <a:stretch>
            <a:fillRect/>
          </a:stretch>
        </p:blipFill>
        <p:spPr/>
      </p:pic>
      <p:sp>
        <p:nvSpPr>
          <p:cNvPr id="829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71EAA5E6-2F0F-45E5-9F20-EAFF0F1E75BF}" type="slidenum">
              <a:rPr lang="en-US" altLang="en-US"/>
              <a:pPr/>
              <a:t>50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inspection </a:t>
            </a:r>
            <a:endParaRPr lang="en-US" dirty="0"/>
          </a:p>
        </p:txBody>
      </p:sp>
      <p:pic>
        <p:nvPicPr>
          <p:cNvPr id="83971" name="Content Placeholder 3" descr="Screen Shot 2015-05-04 at 16.08.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77" r="-9177"/>
          <a:stretch>
            <a:fillRect/>
          </a:stretch>
        </p:blipFill>
        <p:spPr/>
      </p:pic>
      <p:sp>
        <p:nvSpPr>
          <p:cNvPr id="8397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44A54DFE-2B20-4209-9A88-7D458A43A1AA}" type="slidenum">
              <a:rPr lang="en-US" altLang="en-US"/>
              <a:pPr/>
              <a:t>51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S</a:t>
            </a:r>
            <a:r>
              <a:rPr lang="fr-FR" dirty="0" err="1" smtClean="0"/>
              <a:t>urface</a:t>
            </a:r>
            <a:r>
              <a:rPr lang="en-US" dirty="0" smtClean="0"/>
              <a:t> information  </a:t>
            </a:r>
            <a:endParaRPr lang="en-US" dirty="0"/>
          </a:p>
        </p:txBody>
      </p:sp>
      <p:pic>
        <p:nvPicPr>
          <p:cNvPr id="84995" name="Content Placeholder 3" descr="Screen Shot 2015-05-04 at 16.12.58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3013" b="-13013"/>
          <a:stretch>
            <a:fillRect/>
          </a:stretch>
        </p:blipFill>
        <p:spPr/>
      </p:pic>
      <p:sp>
        <p:nvSpPr>
          <p:cNvPr id="8499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8F913DE1-F6A0-4705-87DC-74E7742A9045}" type="slidenum">
              <a:rPr lang="en-US" altLang="en-US"/>
              <a:pPr/>
              <a:t>52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1269" cy="305879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inspection </a:t>
            </a:r>
            <a:endParaRPr lang="en-US" dirty="0"/>
          </a:p>
        </p:txBody>
      </p:sp>
      <p:pic>
        <p:nvPicPr>
          <p:cNvPr id="86019" name="Content Placeholder 3" descr="Screen Shot 2015-05-04 at 16.18.3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311" r="-3311"/>
          <a:stretch>
            <a:fillRect/>
          </a:stretch>
        </p:blipFill>
        <p:spPr/>
      </p:pic>
      <p:sp>
        <p:nvSpPr>
          <p:cNvPr id="8602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83BC55B9-B367-41D5-8184-A16A661EEB92}" type="slidenum">
              <a:rPr lang="en-US" altLang="en-US"/>
              <a:pPr/>
              <a:t>53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844" y="1828800"/>
            <a:ext cx="708660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UAV</a:t>
            </a:r>
            <a:r>
              <a:rPr spc="-530" dirty="0"/>
              <a:t> </a:t>
            </a:r>
            <a:r>
              <a:rPr spc="-254" dirty="0"/>
              <a:t>Imagery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1539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Sensing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95600"/>
            <a:ext cx="9144000" cy="3962400"/>
            <a:chOff x="0" y="2895600"/>
            <a:chExt cx="9144000" cy="39624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67000" y="2895600"/>
              <a:ext cx="6304788" cy="3810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UAV</a:t>
            </a:r>
            <a:r>
              <a:rPr spc="-530" dirty="0"/>
              <a:t> </a:t>
            </a:r>
            <a:r>
              <a:rPr spc="-254" dirty="0"/>
              <a:t>Imagery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1804670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Sensing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Mosaicing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UAV</a:t>
            </a:r>
            <a:r>
              <a:rPr spc="-530" dirty="0"/>
              <a:t> </a:t>
            </a:r>
            <a:r>
              <a:rPr spc="-254" dirty="0"/>
              <a:t>Imagery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3158490" cy="16821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97000">
              <a:lnSpc>
                <a:spcPct val="1483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Sensing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Mosaicing 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Tiling</a:t>
            </a:r>
            <a:endParaRPr sz="20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200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viewing in</a:t>
            </a:r>
            <a:r>
              <a:rPr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multi-resolution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UAV</a:t>
            </a:r>
            <a:r>
              <a:rPr spc="-530" dirty="0"/>
              <a:t> </a:t>
            </a:r>
            <a:r>
              <a:rPr spc="-254" dirty="0"/>
              <a:t>Imagery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2407285" cy="245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8640">
              <a:lnSpc>
                <a:spcPct val="1484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Sensing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Mosaicing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Tiling 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Overlaying</a:t>
            </a:r>
            <a:endParaRPr sz="20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204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Satellite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image</a:t>
            </a:r>
            <a:r>
              <a:rPr sz="18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overlay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Other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details</a:t>
            </a:r>
            <a:r>
              <a:rPr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overlay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43398"/>
            <a:ext cx="9144000" cy="2514600"/>
            <a:chOff x="0" y="4343398"/>
            <a:chExt cx="9144000" cy="25146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5775" y="4343398"/>
              <a:ext cx="7755635" cy="2409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50" dirty="0"/>
              <a:t>Object</a:t>
            </a:r>
            <a:r>
              <a:rPr spc="-550" dirty="0"/>
              <a:t> </a:t>
            </a:r>
            <a:r>
              <a:rPr spc="-370" dirty="0"/>
              <a:t>Tracking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803526"/>
            <a:ext cx="2539365" cy="13055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204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Background</a:t>
            </a:r>
            <a:r>
              <a:rPr sz="18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Subtraction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4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Frame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differences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0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25" dirty="0">
                <a:solidFill>
                  <a:srgbClr val="404040"/>
                </a:solidFill>
                <a:latin typeface="Carlito"/>
                <a:cs typeface="Carlito"/>
              </a:rPr>
              <a:t>Tracking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 window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01256" y="0"/>
            <a:ext cx="2142743" cy="3715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76600"/>
            <a:ext cx="9144000" cy="3581400"/>
            <a:chOff x="0" y="3276600"/>
            <a:chExt cx="9144000" cy="35814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6023" y="3276600"/>
              <a:ext cx="7132320" cy="304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50" dirty="0"/>
              <a:t>Object</a:t>
            </a:r>
            <a:r>
              <a:rPr spc="-550" dirty="0"/>
              <a:t> </a:t>
            </a:r>
            <a:r>
              <a:rPr spc="-370" dirty="0"/>
              <a:t>Tracking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2598420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Size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and Shape</a:t>
            </a:r>
            <a:r>
              <a:rPr sz="20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variation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588" y="1737360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19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913841"/>
            <a:ext cx="34182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70" dirty="0"/>
              <a:t>Grading</a:t>
            </a:r>
            <a:r>
              <a:rPr u="none" spc="-520" dirty="0"/>
              <a:t> </a:t>
            </a:r>
            <a:r>
              <a:rPr u="none" spc="-325" dirty="0"/>
              <a:t>Policy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7004" y="5367934"/>
            <a:ext cx="2061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Credits : 3 +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22804" y="1746504"/>
            <a:ext cx="3441700" cy="3453765"/>
            <a:chOff x="2622804" y="1746504"/>
            <a:chExt cx="3441700" cy="3453765"/>
          </a:xfrm>
        </p:grpSpPr>
        <p:sp>
          <p:nvSpPr>
            <p:cNvPr id="7" name="object 7"/>
            <p:cNvSpPr/>
            <p:nvPr/>
          </p:nvSpPr>
          <p:spPr>
            <a:xfrm>
              <a:off x="4280932" y="1778508"/>
              <a:ext cx="1674835" cy="1755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1104" y="2897124"/>
              <a:ext cx="1802892" cy="1164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0316" y="3398520"/>
              <a:ext cx="2702052" cy="18013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2804" y="1746504"/>
              <a:ext cx="1802892" cy="31531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3400" y="1841500"/>
              <a:ext cx="1558290" cy="1638300"/>
            </a:xfrm>
            <a:custGeom>
              <a:avLst/>
              <a:gdLst/>
              <a:ahLst/>
              <a:cxnLst/>
              <a:rect l="l" t="t" r="r" b="b"/>
              <a:pathLst>
                <a:path w="1558289" h="1638300">
                  <a:moveTo>
                    <a:pt x="0" y="0"/>
                  </a:moveTo>
                  <a:lnTo>
                    <a:pt x="0" y="1638300"/>
                  </a:lnTo>
                  <a:lnTo>
                    <a:pt x="1558163" y="1132077"/>
                  </a:lnTo>
                  <a:lnTo>
                    <a:pt x="1542200" y="1085341"/>
                  </a:lnTo>
                  <a:lnTo>
                    <a:pt x="1524933" y="1039329"/>
                  </a:lnTo>
                  <a:lnTo>
                    <a:pt x="1506385" y="994061"/>
                  </a:lnTo>
                  <a:lnTo>
                    <a:pt x="1486583" y="949554"/>
                  </a:lnTo>
                  <a:lnTo>
                    <a:pt x="1465551" y="905826"/>
                  </a:lnTo>
                  <a:lnTo>
                    <a:pt x="1443313" y="862896"/>
                  </a:lnTo>
                  <a:lnTo>
                    <a:pt x="1419895" y="820782"/>
                  </a:lnTo>
                  <a:lnTo>
                    <a:pt x="1395321" y="779501"/>
                  </a:lnTo>
                  <a:lnTo>
                    <a:pt x="1369616" y="739071"/>
                  </a:lnTo>
                  <a:lnTo>
                    <a:pt x="1342805" y="699511"/>
                  </a:lnTo>
                  <a:lnTo>
                    <a:pt x="1314913" y="660839"/>
                  </a:lnTo>
                  <a:lnTo>
                    <a:pt x="1285964" y="623072"/>
                  </a:lnTo>
                  <a:lnTo>
                    <a:pt x="1255984" y="586229"/>
                  </a:lnTo>
                  <a:lnTo>
                    <a:pt x="1224997" y="550328"/>
                  </a:lnTo>
                  <a:lnTo>
                    <a:pt x="1193028" y="515387"/>
                  </a:lnTo>
                  <a:lnTo>
                    <a:pt x="1160102" y="481424"/>
                  </a:lnTo>
                  <a:lnTo>
                    <a:pt x="1126244" y="448456"/>
                  </a:lnTo>
                  <a:lnTo>
                    <a:pt x="1091478" y="416503"/>
                  </a:lnTo>
                  <a:lnTo>
                    <a:pt x="1055829" y="385581"/>
                  </a:lnTo>
                  <a:lnTo>
                    <a:pt x="1019323" y="355710"/>
                  </a:lnTo>
                  <a:lnTo>
                    <a:pt x="981983" y="326907"/>
                  </a:lnTo>
                  <a:lnTo>
                    <a:pt x="943835" y="299190"/>
                  </a:lnTo>
                  <a:lnTo>
                    <a:pt x="904904" y="272577"/>
                  </a:lnTo>
                  <a:lnTo>
                    <a:pt x="865215" y="247087"/>
                  </a:lnTo>
                  <a:lnTo>
                    <a:pt x="824791" y="222737"/>
                  </a:lnTo>
                  <a:lnTo>
                    <a:pt x="783659" y="199545"/>
                  </a:lnTo>
                  <a:lnTo>
                    <a:pt x="741843" y="177529"/>
                  </a:lnTo>
                  <a:lnTo>
                    <a:pt x="699367" y="156708"/>
                  </a:lnTo>
                  <a:lnTo>
                    <a:pt x="656257" y="137100"/>
                  </a:lnTo>
                  <a:lnTo>
                    <a:pt x="612537" y="118722"/>
                  </a:lnTo>
                  <a:lnTo>
                    <a:pt x="568233" y="101592"/>
                  </a:lnTo>
                  <a:lnTo>
                    <a:pt x="523368" y="85730"/>
                  </a:lnTo>
                  <a:lnTo>
                    <a:pt x="477969" y="71152"/>
                  </a:lnTo>
                  <a:lnTo>
                    <a:pt x="432059" y="57876"/>
                  </a:lnTo>
                  <a:lnTo>
                    <a:pt x="385663" y="45922"/>
                  </a:lnTo>
                  <a:lnTo>
                    <a:pt x="338807" y="35306"/>
                  </a:lnTo>
                  <a:lnTo>
                    <a:pt x="291515" y="26047"/>
                  </a:lnTo>
                  <a:lnTo>
                    <a:pt x="243812" y="18164"/>
                  </a:lnTo>
                  <a:lnTo>
                    <a:pt x="195722" y="11673"/>
                  </a:lnTo>
                  <a:lnTo>
                    <a:pt x="147272" y="6593"/>
                  </a:lnTo>
                  <a:lnTo>
                    <a:pt x="98484" y="2942"/>
                  </a:lnTo>
                  <a:lnTo>
                    <a:pt x="49385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3400" y="2973578"/>
              <a:ext cx="1638300" cy="1012825"/>
            </a:xfrm>
            <a:custGeom>
              <a:avLst/>
              <a:gdLst/>
              <a:ahLst/>
              <a:cxnLst/>
              <a:rect l="l" t="t" r="r" b="b"/>
              <a:pathLst>
                <a:path w="1638300" h="1012825">
                  <a:moveTo>
                    <a:pt x="1558163" y="0"/>
                  </a:moveTo>
                  <a:lnTo>
                    <a:pt x="0" y="506222"/>
                  </a:lnTo>
                  <a:lnTo>
                    <a:pt x="1558163" y="1012444"/>
                  </a:lnTo>
                  <a:lnTo>
                    <a:pt x="1572694" y="965269"/>
                  </a:lnTo>
                  <a:lnTo>
                    <a:pt x="1585772" y="917783"/>
                  </a:lnTo>
                  <a:lnTo>
                    <a:pt x="1597398" y="870019"/>
                  </a:lnTo>
                  <a:lnTo>
                    <a:pt x="1607570" y="822009"/>
                  </a:lnTo>
                  <a:lnTo>
                    <a:pt x="1616289" y="773787"/>
                  </a:lnTo>
                  <a:lnTo>
                    <a:pt x="1623555" y="725384"/>
                  </a:lnTo>
                  <a:lnTo>
                    <a:pt x="1629367" y="676834"/>
                  </a:lnTo>
                  <a:lnTo>
                    <a:pt x="1633727" y="628170"/>
                  </a:lnTo>
                  <a:lnTo>
                    <a:pt x="1636633" y="579423"/>
                  </a:lnTo>
                  <a:lnTo>
                    <a:pt x="1638086" y="530627"/>
                  </a:lnTo>
                  <a:lnTo>
                    <a:pt x="1638086" y="481816"/>
                  </a:lnTo>
                  <a:lnTo>
                    <a:pt x="1636633" y="433020"/>
                  </a:lnTo>
                  <a:lnTo>
                    <a:pt x="1633727" y="384273"/>
                  </a:lnTo>
                  <a:lnTo>
                    <a:pt x="1629367" y="335609"/>
                  </a:lnTo>
                  <a:lnTo>
                    <a:pt x="1623555" y="287059"/>
                  </a:lnTo>
                  <a:lnTo>
                    <a:pt x="1616289" y="238656"/>
                  </a:lnTo>
                  <a:lnTo>
                    <a:pt x="1607570" y="190434"/>
                  </a:lnTo>
                  <a:lnTo>
                    <a:pt x="1597398" y="142424"/>
                  </a:lnTo>
                  <a:lnTo>
                    <a:pt x="1585772" y="94660"/>
                  </a:lnTo>
                  <a:lnTo>
                    <a:pt x="1572694" y="47174"/>
                  </a:lnTo>
                  <a:lnTo>
                    <a:pt x="1558163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0486" y="3479800"/>
              <a:ext cx="2521585" cy="1638935"/>
            </a:xfrm>
            <a:custGeom>
              <a:avLst/>
              <a:gdLst/>
              <a:ahLst/>
              <a:cxnLst/>
              <a:rect l="l" t="t" r="r" b="b"/>
              <a:pathLst>
                <a:path w="2521585" h="1638935">
                  <a:moveTo>
                    <a:pt x="962913" y="0"/>
                  </a:moveTo>
                  <a:lnTo>
                    <a:pt x="0" y="1325372"/>
                  </a:lnTo>
                  <a:lnTo>
                    <a:pt x="42163" y="1355018"/>
                  </a:lnTo>
                  <a:lnTo>
                    <a:pt x="85193" y="1383293"/>
                  </a:lnTo>
                  <a:lnTo>
                    <a:pt x="129057" y="1410179"/>
                  </a:lnTo>
                  <a:lnTo>
                    <a:pt x="173721" y="1435660"/>
                  </a:lnTo>
                  <a:lnTo>
                    <a:pt x="219154" y="1459722"/>
                  </a:lnTo>
                  <a:lnTo>
                    <a:pt x="265322" y="1482347"/>
                  </a:lnTo>
                  <a:lnTo>
                    <a:pt x="312192" y="1503519"/>
                  </a:lnTo>
                  <a:lnTo>
                    <a:pt x="359733" y="1523223"/>
                  </a:lnTo>
                  <a:lnTo>
                    <a:pt x="407910" y="1541443"/>
                  </a:lnTo>
                  <a:lnTo>
                    <a:pt x="456691" y="1558163"/>
                  </a:lnTo>
                  <a:lnTo>
                    <a:pt x="502843" y="1572421"/>
                  </a:lnTo>
                  <a:lnTo>
                    <a:pt x="549092" y="1585257"/>
                  </a:lnTo>
                  <a:lnTo>
                    <a:pt x="595415" y="1596681"/>
                  </a:lnTo>
                  <a:lnTo>
                    <a:pt x="641788" y="1606706"/>
                  </a:lnTo>
                  <a:lnTo>
                    <a:pt x="688186" y="1615345"/>
                  </a:lnTo>
                  <a:lnTo>
                    <a:pt x="734585" y="1622610"/>
                  </a:lnTo>
                  <a:lnTo>
                    <a:pt x="780961" y="1628513"/>
                  </a:lnTo>
                  <a:lnTo>
                    <a:pt x="827290" y="1633066"/>
                  </a:lnTo>
                  <a:lnTo>
                    <a:pt x="873548" y="1636282"/>
                  </a:lnTo>
                  <a:lnTo>
                    <a:pt x="919710" y="1638174"/>
                  </a:lnTo>
                  <a:lnTo>
                    <a:pt x="965752" y="1638753"/>
                  </a:lnTo>
                  <a:lnTo>
                    <a:pt x="1011650" y="1638031"/>
                  </a:lnTo>
                  <a:lnTo>
                    <a:pt x="1057380" y="1636022"/>
                  </a:lnTo>
                  <a:lnTo>
                    <a:pt x="1102917" y="1632737"/>
                  </a:lnTo>
                  <a:lnTo>
                    <a:pt x="1148238" y="1628189"/>
                  </a:lnTo>
                  <a:lnTo>
                    <a:pt x="1193317" y="1622390"/>
                  </a:lnTo>
                  <a:lnTo>
                    <a:pt x="1238132" y="1615353"/>
                  </a:lnTo>
                  <a:lnTo>
                    <a:pt x="1282657" y="1607089"/>
                  </a:lnTo>
                  <a:lnTo>
                    <a:pt x="1326869" y="1597612"/>
                  </a:lnTo>
                  <a:lnTo>
                    <a:pt x="1370743" y="1586933"/>
                  </a:lnTo>
                  <a:lnTo>
                    <a:pt x="1414255" y="1575064"/>
                  </a:lnTo>
                  <a:lnTo>
                    <a:pt x="1457381" y="1562019"/>
                  </a:lnTo>
                  <a:lnTo>
                    <a:pt x="1500097" y="1547809"/>
                  </a:lnTo>
                  <a:lnTo>
                    <a:pt x="1542378" y="1532447"/>
                  </a:lnTo>
                  <a:lnTo>
                    <a:pt x="1584201" y="1515945"/>
                  </a:lnTo>
                  <a:lnTo>
                    <a:pt x="1625540" y="1498315"/>
                  </a:lnTo>
                  <a:lnTo>
                    <a:pt x="1666372" y="1479570"/>
                  </a:lnTo>
                  <a:lnTo>
                    <a:pt x="1706673" y="1459722"/>
                  </a:lnTo>
                  <a:lnTo>
                    <a:pt x="1746418" y="1438783"/>
                  </a:lnTo>
                  <a:lnTo>
                    <a:pt x="1785584" y="1416766"/>
                  </a:lnTo>
                  <a:lnTo>
                    <a:pt x="1824145" y="1393683"/>
                  </a:lnTo>
                  <a:lnTo>
                    <a:pt x="1862079" y="1369546"/>
                  </a:lnTo>
                  <a:lnTo>
                    <a:pt x="1899360" y="1344368"/>
                  </a:lnTo>
                  <a:lnTo>
                    <a:pt x="1935964" y="1318162"/>
                  </a:lnTo>
                  <a:lnTo>
                    <a:pt x="1971867" y="1290938"/>
                  </a:lnTo>
                  <a:lnTo>
                    <a:pt x="2007046" y="1262710"/>
                  </a:lnTo>
                  <a:lnTo>
                    <a:pt x="2041475" y="1233490"/>
                  </a:lnTo>
                  <a:lnTo>
                    <a:pt x="2075130" y="1203290"/>
                  </a:lnTo>
                  <a:lnTo>
                    <a:pt x="2107988" y="1172123"/>
                  </a:lnTo>
                  <a:lnTo>
                    <a:pt x="2140025" y="1140001"/>
                  </a:lnTo>
                  <a:lnTo>
                    <a:pt x="2171215" y="1106936"/>
                  </a:lnTo>
                  <a:lnTo>
                    <a:pt x="2201535" y="1072941"/>
                  </a:lnTo>
                  <a:lnTo>
                    <a:pt x="2230960" y="1038028"/>
                  </a:lnTo>
                  <a:lnTo>
                    <a:pt x="2259467" y="1002209"/>
                  </a:lnTo>
                  <a:lnTo>
                    <a:pt x="2287030" y="965497"/>
                  </a:lnTo>
                  <a:lnTo>
                    <a:pt x="2313627" y="927903"/>
                  </a:lnTo>
                  <a:lnTo>
                    <a:pt x="2339232" y="889441"/>
                  </a:lnTo>
                  <a:lnTo>
                    <a:pt x="2363822" y="850122"/>
                  </a:lnTo>
                  <a:lnTo>
                    <a:pt x="2387372" y="809960"/>
                  </a:lnTo>
                  <a:lnTo>
                    <a:pt x="2409858" y="768965"/>
                  </a:lnTo>
                  <a:lnTo>
                    <a:pt x="2431256" y="727151"/>
                  </a:lnTo>
                  <a:lnTo>
                    <a:pt x="2451542" y="684530"/>
                  </a:lnTo>
                  <a:lnTo>
                    <a:pt x="2470691" y="641114"/>
                  </a:lnTo>
                  <a:lnTo>
                    <a:pt x="2488679" y="596916"/>
                  </a:lnTo>
                  <a:lnTo>
                    <a:pt x="2505482" y="551948"/>
                  </a:lnTo>
                  <a:lnTo>
                    <a:pt x="2521077" y="506222"/>
                  </a:lnTo>
                  <a:lnTo>
                    <a:pt x="962913" y="0"/>
                  </a:lnTo>
                  <a:close/>
                </a:path>
              </a:pathLst>
            </a:custGeom>
            <a:solidFill>
              <a:srgbClr val="855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05041" y="1841500"/>
              <a:ext cx="1638935" cy="2964180"/>
            </a:xfrm>
            <a:custGeom>
              <a:avLst/>
              <a:gdLst/>
              <a:ahLst/>
              <a:cxnLst/>
              <a:rect l="l" t="t" r="r" b="b"/>
              <a:pathLst>
                <a:path w="1638935" h="2964179">
                  <a:moveTo>
                    <a:pt x="1638358" y="0"/>
                  </a:moveTo>
                  <a:lnTo>
                    <a:pt x="1589295" y="733"/>
                  </a:lnTo>
                  <a:lnTo>
                    <a:pt x="1540444" y="2923"/>
                  </a:lnTo>
                  <a:lnTo>
                    <a:pt x="1491835" y="6556"/>
                  </a:lnTo>
                  <a:lnTo>
                    <a:pt x="1443496" y="11617"/>
                  </a:lnTo>
                  <a:lnTo>
                    <a:pt x="1395453" y="18092"/>
                  </a:lnTo>
                  <a:lnTo>
                    <a:pt x="1347736" y="25967"/>
                  </a:lnTo>
                  <a:lnTo>
                    <a:pt x="1300372" y="35228"/>
                  </a:lnTo>
                  <a:lnTo>
                    <a:pt x="1253390" y="45860"/>
                  </a:lnTo>
                  <a:lnTo>
                    <a:pt x="1206816" y="57850"/>
                  </a:lnTo>
                  <a:lnTo>
                    <a:pt x="1160680" y="71182"/>
                  </a:lnTo>
                  <a:lnTo>
                    <a:pt x="1115009" y="85843"/>
                  </a:lnTo>
                  <a:lnTo>
                    <a:pt x="1069832" y="101818"/>
                  </a:lnTo>
                  <a:lnTo>
                    <a:pt x="1025176" y="119093"/>
                  </a:lnTo>
                  <a:lnTo>
                    <a:pt x="981069" y="137655"/>
                  </a:lnTo>
                  <a:lnTo>
                    <a:pt x="937539" y="157487"/>
                  </a:lnTo>
                  <a:lnTo>
                    <a:pt x="894615" y="178577"/>
                  </a:lnTo>
                  <a:lnTo>
                    <a:pt x="852323" y="200911"/>
                  </a:lnTo>
                  <a:lnTo>
                    <a:pt x="810693" y="224473"/>
                  </a:lnTo>
                  <a:lnTo>
                    <a:pt x="769753" y="249249"/>
                  </a:lnTo>
                  <a:lnTo>
                    <a:pt x="729529" y="275226"/>
                  </a:lnTo>
                  <a:lnTo>
                    <a:pt x="690051" y="302389"/>
                  </a:lnTo>
                  <a:lnTo>
                    <a:pt x="651346" y="330724"/>
                  </a:lnTo>
                  <a:lnTo>
                    <a:pt x="613443" y="360216"/>
                  </a:lnTo>
                  <a:lnTo>
                    <a:pt x="576368" y="390852"/>
                  </a:lnTo>
                  <a:lnTo>
                    <a:pt x="540151" y="422617"/>
                  </a:lnTo>
                  <a:lnTo>
                    <a:pt x="504819" y="455496"/>
                  </a:lnTo>
                  <a:lnTo>
                    <a:pt x="470401" y="489476"/>
                  </a:lnTo>
                  <a:lnTo>
                    <a:pt x="436923" y="524542"/>
                  </a:lnTo>
                  <a:lnTo>
                    <a:pt x="404415" y="560681"/>
                  </a:lnTo>
                  <a:lnTo>
                    <a:pt x="372904" y="597877"/>
                  </a:lnTo>
                  <a:lnTo>
                    <a:pt x="342419" y="636117"/>
                  </a:lnTo>
                  <a:lnTo>
                    <a:pt x="312986" y="675386"/>
                  </a:lnTo>
                  <a:lnTo>
                    <a:pt x="285156" y="714870"/>
                  </a:lnTo>
                  <a:lnTo>
                    <a:pt x="258650" y="754888"/>
                  </a:lnTo>
                  <a:lnTo>
                    <a:pt x="233464" y="795412"/>
                  </a:lnTo>
                  <a:lnTo>
                    <a:pt x="209593" y="836416"/>
                  </a:lnTo>
                  <a:lnTo>
                    <a:pt x="187033" y="877872"/>
                  </a:lnTo>
                  <a:lnTo>
                    <a:pt x="165780" y="919755"/>
                  </a:lnTo>
                  <a:lnTo>
                    <a:pt x="145829" y="962036"/>
                  </a:lnTo>
                  <a:lnTo>
                    <a:pt x="127178" y="1004689"/>
                  </a:lnTo>
                  <a:lnTo>
                    <a:pt x="109820" y="1047688"/>
                  </a:lnTo>
                  <a:lnTo>
                    <a:pt x="93752" y="1091006"/>
                  </a:lnTo>
                  <a:lnTo>
                    <a:pt x="78969" y="1134615"/>
                  </a:lnTo>
                  <a:lnTo>
                    <a:pt x="65468" y="1178489"/>
                  </a:lnTo>
                  <a:lnTo>
                    <a:pt x="53245" y="1222601"/>
                  </a:lnTo>
                  <a:lnTo>
                    <a:pt x="42294" y="1266924"/>
                  </a:lnTo>
                  <a:lnTo>
                    <a:pt x="32611" y="1311431"/>
                  </a:lnTo>
                  <a:lnTo>
                    <a:pt x="24193" y="1356096"/>
                  </a:lnTo>
                  <a:lnTo>
                    <a:pt x="17036" y="1400891"/>
                  </a:lnTo>
                  <a:lnTo>
                    <a:pt x="11134" y="1445791"/>
                  </a:lnTo>
                  <a:lnTo>
                    <a:pt x="6483" y="1490767"/>
                  </a:lnTo>
                  <a:lnTo>
                    <a:pt x="3080" y="1535793"/>
                  </a:lnTo>
                  <a:lnTo>
                    <a:pt x="921" y="1580842"/>
                  </a:lnTo>
                  <a:lnTo>
                    <a:pt x="0" y="1625888"/>
                  </a:lnTo>
                  <a:lnTo>
                    <a:pt x="313" y="1670904"/>
                  </a:lnTo>
                  <a:lnTo>
                    <a:pt x="1857" y="1715862"/>
                  </a:lnTo>
                  <a:lnTo>
                    <a:pt x="4627" y="1760736"/>
                  </a:lnTo>
                  <a:lnTo>
                    <a:pt x="8619" y="1805499"/>
                  </a:lnTo>
                  <a:lnTo>
                    <a:pt x="13828" y="1850125"/>
                  </a:lnTo>
                  <a:lnTo>
                    <a:pt x="20251" y="1894586"/>
                  </a:lnTo>
                  <a:lnTo>
                    <a:pt x="27883" y="1938855"/>
                  </a:lnTo>
                  <a:lnTo>
                    <a:pt x="36720" y="1982906"/>
                  </a:lnTo>
                  <a:lnTo>
                    <a:pt x="46757" y="2026712"/>
                  </a:lnTo>
                  <a:lnTo>
                    <a:pt x="57991" y="2070245"/>
                  </a:lnTo>
                  <a:lnTo>
                    <a:pt x="70417" y="2113480"/>
                  </a:lnTo>
                  <a:lnTo>
                    <a:pt x="84030" y="2156390"/>
                  </a:lnTo>
                  <a:lnTo>
                    <a:pt x="98828" y="2198946"/>
                  </a:lnTo>
                  <a:lnTo>
                    <a:pt x="114804" y="2241124"/>
                  </a:lnTo>
                  <a:lnTo>
                    <a:pt x="131956" y="2282895"/>
                  </a:lnTo>
                  <a:lnTo>
                    <a:pt x="150278" y="2324233"/>
                  </a:lnTo>
                  <a:lnTo>
                    <a:pt x="169767" y="2365112"/>
                  </a:lnTo>
                  <a:lnTo>
                    <a:pt x="190418" y="2405503"/>
                  </a:lnTo>
                  <a:lnTo>
                    <a:pt x="212228" y="2445381"/>
                  </a:lnTo>
                  <a:lnTo>
                    <a:pt x="235191" y="2484719"/>
                  </a:lnTo>
                  <a:lnTo>
                    <a:pt x="259304" y="2523489"/>
                  </a:lnTo>
                  <a:lnTo>
                    <a:pt x="284562" y="2561665"/>
                  </a:lnTo>
                  <a:lnTo>
                    <a:pt x="310961" y="2599221"/>
                  </a:lnTo>
                  <a:lnTo>
                    <a:pt x="338497" y="2636128"/>
                  </a:lnTo>
                  <a:lnTo>
                    <a:pt x="367165" y="2672361"/>
                  </a:lnTo>
                  <a:lnTo>
                    <a:pt x="396962" y="2707893"/>
                  </a:lnTo>
                  <a:lnTo>
                    <a:pt x="427883" y="2742696"/>
                  </a:lnTo>
                  <a:lnTo>
                    <a:pt x="459923" y="2776744"/>
                  </a:lnTo>
                  <a:lnTo>
                    <a:pt x="493079" y="2810010"/>
                  </a:lnTo>
                  <a:lnTo>
                    <a:pt x="527347" y="2842467"/>
                  </a:lnTo>
                  <a:lnTo>
                    <a:pt x="562721" y="2874089"/>
                  </a:lnTo>
                  <a:lnTo>
                    <a:pt x="599198" y="2904848"/>
                  </a:lnTo>
                  <a:lnTo>
                    <a:pt x="636774" y="2934718"/>
                  </a:lnTo>
                  <a:lnTo>
                    <a:pt x="675444" y="2963672"/>
                  </a:lnTo>
                  <a:lnTo>
                    <a:pt x="1638358" y="1638300"/>
                  </a:lnTo>
                  <a:lnTo>
                    <a:pt x="1638358" y="0"/>
                  </a:lnTo>
                  <a:close/>
                </a:path>
              </a:pathLst>
            </a:custGeom>
            <a:solidFill>
              <a:srgbClr val="9B83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88609" y="1649983"/>
            <a:ext cx="589280" cy="4349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46685" marR="5080" indent="-134620">
              <a:lnSpc>
                <a:spcPct val="104000"/>
              </a:lnSpc>
              <a:spcBef>
                <a:spcPts val="70"/>
              </a:spcBef>
            </a:pPr>
            <a:r>
              <a:rPr sz="1300" b="1" spc="10" dirty="0">
                <a:solidFill>
                  <a:srgbClr val="E38312"/>
                </a:solidFill>
                <a:latin typeface="Carlito"/>
                <a:cs typeface="Carlito"/>
              </a:rPr>
              <a:t>P</a:t>
            </a:r>
            <a:r>
              <a:rPr sz="1300" b="1" spc="-10" dirty="0">
                <a:solidFill>
                  <a:srgbClr val="E38312"/>
                </a:solidFill>
                <a:latin typeface="Carlito"/>
                <a:cs typeface="Carlito"/>
              </a:rPr>
              <a:t>r</a:t>
            </a:r>
            <a:r>
              <a:rPr sz="1300" b="1" spc="10" dirty="0">
                <a:solidFill>
                  <a:srgbClr val="E38312"/>
                </a:solidFill>
                <a:latin typeface="Carlito"/>
                <a:cs typeface="Carlito"/>
              </a:rPr>
              <a:t>ojec</a:t>
            </a:r>
            <a:r>
              <a:rPr sz="1300" b="1" dirty="0">
                <a:solidFill>
                  <a:srgbClr val="E38312"/>
                </a:solidFill>
                <a:latin typeface="Carlito"/>
                <a:cs typeface="Carlito"/>
              </a:rPr>
              <a:t>t</a:t>
            </a:r>
            <a:r>
              <a:rPr sz="1300" b="1" spc="5" dirty="0">
                <a:solidFill>
                  <a:srgbClr val="E38312"/>
                </a:solidFill>
                <a:latin typeface="Carlito"/>
                <a:cs typeface="Carlito"/>
              </a:rPr>
              <a:t>s  </a:t>
            </a:r>
            <a:r>
              <a:rPr sz="1300" b="1" spc="10" dirty="0">
                <a:solidFill>
                  <a:srgbClr val="E38312"/>
                </a:solidFill>
                <a:latin typeface="Carlito"/>
                <a:cs typeface="Carlito"/>
              </a:rPr>
              <a:t>20%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6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093967" y="3254120"/>
            <a:ext cx="340995" cy="434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2860" marR="5080" indent="-10795">
              <a:lnSpc>
                <a:spcPct val="103800"/>
              </a:lnSpc>
              <a:spcBef>
                <a:spcPts val="70"/>
              </a:spcBef>
            </a:pPr>
            <a:r>
              <a:rPr sz="1300" b="1" spc="10" dirty="0">
                <a:solidFill>
                  <a:srgbClr val="BC572C"/>
                </a:solidFill>
                <a:latin typeface="Carlito"/>
                <a:cs typeface="Carlito"/>
              </a:rPr>
              <a:t>Quiz  10%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99152" y="5061330"/>
            <a:ext cx="695325" cy="434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0025" marR="5080" indent="-187960">
              <a:lnSpc>
                <a:spcPct val="103800"/>
              </a:lnSpc>
              <a:spcBef>
                <a:spcPts val="70"/>
              </a:spcBef>
            </a:pPr>
            <a:r>
              <a:rPr sz="1300" b="1" spc="10" dirty="0">
                <a:solidFill>
                  <a:srgbClr val="855540"/>
                </a:solidFill>
                <a:latin typeface="Carlito"/>
                <a:cs typeface="Carlito"/>
              </a:rPr>
              <a:t>Mid</a:t>
            </a:r>
            <a:r>
              <a:rPr sz="1300" b="1" spc="-60" dirty="0">
                <a:solidFill>
                  <a:srgbClr val="855540"/>
                </a:solidFill>
                <a:latin typeface="Carlito"/>
                <a:cs typeface="Carlito"/>
              </a:rPr>
              <a:t> </a:t>
            </a:r>
            <a:r>
              <a:rPr sz="1300" b="1" spc="-20" dirty="0">
                <a:solidFill>
                  <a:srgbClr val="855540"/>
                </a:solidFill>
                <a:latin typeface="Carlito"/>
                <a:cs typeface="Carlito"/>
              </a:rPr>
              <a:t>Term  </a:t>
            </a:r>
            <a:r>
              <a:rPr sz="1300" b="1" spc="10" dirty="0">
                <a:solidFill>
                  <a:srgbClr val="855540"/>
                </a:solidFill>
                <a:latin typeface="Carlito"/>
                <a:cs typeface="Carlito"/>
              </a:rPr>
              <a:t>30%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23669" y="2654300"/>
            <a:ext cx="748665" cy="434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27329" marR="5080" indent="-215265">
              <a:lnSpc>
                <a:spcPct val="103800"/>
              </a:lnSpc>
              <a:spcBef>
                <a:spcPts val="70"/>
              </a:spcBef>
            </a:pPr>
            <a:r>
              <a:rPr sz="1300" b="1" spc="10" dirty="0">
                <a:solidFill>
                  <a:srgbClr val="9B8356"/>
                </a:solidFill>
                <a:latin typeface="Carlito"/>
                <a:cs typeface="Carlito"/>
              </a:rPr>
              <a:t>Final</a:t>
            </a:r>
            <a:r>
              <a:rPr sz="1300" b="1" spc="-75" dirty="0">
                <a:solidFill>
                  <a:srgbClr val="9B8356"/>
                </a:solidFill>
                <a:latin typeface="Carlito"/>
                <a:cs typeface="Carlito"/>
              </a:rPr>
              <a:t> </a:t>
            </a:r>
            <a:r>
              <a:rPr sz="1300" b="1" spc="-20" dirty="0">
                <a:solidFill>
                  <a:srgbClr val="9B8356"/>
                </a:solidFill>
                <a:latin typeface="Carlito"/>
                <a:cs typeface="Carlito"/>
              </a:rPr>
              <a:t>Term  </a:t>
            </a:r>
            <a:r>
              <a:rPr sz="1300" b="1" spc="15" dirty="0">
                <a:solidFill>
                  <a:srgbClr val="9B8356"/>
                </a:solidFill>
                <a:latin typeface="Carlito"/>
                <a:cs typeface="Carlito"/>
              </a:rPr>
              <a:t>40%</a:t>
            </a:r>
            <a:endParaRPr sz="13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50" dirty="0"/>
              <a:t>Object</a:t>
            </a:r>
            <a:r>
              <a:rPr spc="-550" dirty="0"/>
              <a:t> </a:t>
            </a:r>
            <a:r>
              <a:rPr spc="-370" dirty="0"/>
              <a:t>Tracking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2529840" cy="138239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Size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Shape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variation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Occlusion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40" y="3733800"/>
            <a:ext cx="8243316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00400"/>
            <a:ext cx="9144000" cy="3657600"/>
            <a:chOff x="0" y="3200400"/>
            <a:chExt cx="9144000" cy="36576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0" y="3200400"/>
              <a:ext cx="5020056" cy="3361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50" dirty="0"/>
              <a:t>Object</a:t>
            </a:r>
            <a:r>
              <a:rPr spc="-550" dirty="0"/>
              <a:t> </a:t>
            </a:r>
            <a:r>
              <a:rPr spc="-370" dirty="0"/>
              <a:t>Tracking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2529840" cy="183515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48000"/>
              </a:lnSpc>
              <a:spcBef>
                <a:spcPts val="1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Size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Shape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variation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Occlusion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Multiple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Objects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50" dirty="0"/>
              <a:t>Object</a:t>
            </a:r>
            <a:r>
              <a:rPr spc="-550" dirty="0"/>
              <a:t> </a:t>
            </a:r>
            <a:r>
              <a:rPr spc="-370" dirty="0"/>
              <a:t>Tracking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2529840" cy="228790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48000"/>
              </a:lnSpc>
              <a:spcBef>
                <a:spcPts val="1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Size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Shape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variation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Occlusion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Multiple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Objects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Human</a:t>
            </a:r>
            <a:r>
              <a:rPr sz="2000" b="1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Tracking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1664" y="2590800"/>
            <a:ext cx="3831335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4955" y="3352800"/>
            <a:ext cx="6829044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65" dirty="0"/>
              <a:t>Steganography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875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b="1" spc="5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800" y="1066800"/>
            <a:ext cx="3534155" cy="2191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65" dirty="0"/>
              <a:t>Steganography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4479925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Encrypting and Concealing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secret</a:t>
            </a:r>
            <a:r>
              <a:rPr sz="2000" b="1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message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5400" y="3276600"/>
            <a:ext cx="3663696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89346" y="5819647"/>
            <a:ext cx="141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Original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0110" y="5819647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Modified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Image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05200"/>
            <a:ext cx="9144000" cy="3352800"/>
            <a:chOff x="0" y="3505200"/>
            <a:chExt cx="9144000" cy="33528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90216" y="3505200"/>
              <a:ext cx="5891783" cy="2971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65" dirty="0"/>
              <a:t>Steganography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4401820" cy="138239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Encrypting and Concealing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secret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message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 Watermarking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75" dirty="0"/>
              <a:t>Gesture</a:t>
            </a:r>
            <a:r>
              <a:rPr spc="-52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831975"/>
            <a:ext cx="7255509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565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Simple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gestures: 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control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interact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devices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without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physically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touching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0411" y="3962400"/>
            <a:ext cx="7904988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58310"/>
            <a:ext cx="9144000" cy="3599815"/>
            <a:chOff x="0" y="3258310"/>
            <a:chExt cx="9144000" cy="3599815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7800" y="3258310"/>
              <a:ext cx="3429000" cy="3599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75" dirty="0"/>
              <a:t>Gesture</a:t>
            </a:r>
            <a:r>
              <a:rPr spc="-52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831975"/>
            <a:ext cx="7212965" cy="10585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Simple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gestures: 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control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interact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devices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without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physically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touching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them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Sign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Language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7194" y="2590800"/>
            <a:ext cx="3256805" cy="2599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75" dirty="0"/>
              <a:t>Gesture</a:t>
            </a:r>
            <a:r>
              <a:rPr spc="-52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5940" rIns="0" bIns="0" rtlCol="0">
            <a:spAutoFit/>
          </a:bodyPr>
          <a:lstStyle/>
          <a:p>
            <a:pPr marL="387350" marR="5080">
              <a:lnSpc>
                <a:spcPts val="2160"/>
              </a:lnSpc>
              <a:spcBef>
                <a:spcPts val="375"/>
              </a:spcBef>
            </a:pPr>
            <a:r>
              <a:rPr dirty="0"/>
              <a:t>Simple </a:t>
            </a:r>
            <a:r>
              <a:rPr spc="-5" dirty="0"/>
              <a:t>gestures: </a:t>
            </a:r>
            <a:r>
              <a:rPr spc="-95" dirty="0"/>
              <a:t>To </a:t>
            </a:r>
            <a:r>
              <a:rPr spc="-10" dirty="0"/>
              <a:t>control </a:t>
            </a:r>
            <a:r>
              <a:rPr spc="-5" dirty="0"/>
              <a:t>or </a:t>
            </a:r>
            <a:r>
              <a:rPr spc="-10" dirty="0"/>
              <a:t>interact </a:t>
            </a:r>
            <a:r>
              <a:rPr spc="-5" dirty="0"/>
              <a:t>with devices </a:t>
            </a:r>
            <a:r>
              <a:rPr dirty="0"/>
              <a:t>without </a:t>
            </a:r>
            <a:r>
              <a:rPr spc="-10" dirty="0"/>
              <a:t>physically  </a:t>
            </a:r>
            <a:r>
              <a:rPr spc="-5" dirty="0"/>
              <a:t>touching</a:t>
            </a:r>
            <a:r>
              <a:rPr spc="-20" dirty="0"/>
              <a:t> </a:t>
            </a:r>
            <a:r>
              <a:rPr dirty="0"/>
              <a:t>them</a:t>
            </a:r>
          </a:p>
          <a:p>
            <a:pPr marL="387350" marR="5718810">
              <a:lnSpc>
                <a:spcPts val="3550"/>
              </a:lnSpc>
              <a:spcBef>
                <a:spcPts val="295"/>
              </a:spcBef>
            </a:pPr>
            <a:r>
              <a:rPr dirty="0"/>
              <a:t>Sign</a:t>
            </a:r>
            <a:r>
              <a:rPr spc="-85" dirty="0"/>
              <a:t> </a:t>
            </a:r>
            <a:r>
              <a:rPr dirty="0"/>
              <a:t>Language  Gaming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62200" y="3048000"/>
            <a:ext cx="6325870" cy="3810000"/>
            <a:chOff x="2362200" y="3048000"/>
            <a:chExt cx="6325870" cy="3810000"/>
          </a:xfrm>
        </p:grpSpPr>
        <p:sp>
          <p:nvSpPr>
            <p:cNvPr id="6" name="object 6"/>
            <p:cNvSpPr/>
            <p:nvPr/>
          </p:nvSpPr>
          <p:spPr>
            <a:xfrm>
              <a:off x="5105400" y="3048000"/>
              <a:ext cx="358215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4000498"/>
              <a:ext cx="4029455" cy="2857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75" dirty="0"/>
              <a:t>Gesture</a:t>
            </a:r>
            <a:r>
              <a:rPr spc="-52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7212965" cy="1962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Simple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gestures: 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control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interact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devices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without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physically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touching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them</a:t>
            </a:r>
            <a:endParaRPr sz="2000">
              <a:latin typeface="Carlito"/>
              <a:cs typeface="Carlito"/>
            </a:endParaRPr>
          </a:p>
          <a:p>
            <a:pPr marL="12700" marR="5718810">
              <a:lnSpc>
                <a:spcPts val="3550"/>
              </a:lnSpc>
              <a:spcBef>
                <a:spcPts val="29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Sign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Language  Gaming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Disable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2971798"/>
            <a:ext cx="4267200" cy="382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292353"/>
            <a:ext cx="7480934" cy="137922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980"/>
              </a:spcBef>
              <a:tabLst>
                <a:tab pos="7467600" algn="l"/>
              </a:tabLst>
            </a:pPr>
            <a:r>
              <a:rPr u="none" spc="-190" dirty="0"/>
              <a:t>How </a:t>
            </a:r>
            <a:r>
              <a:rPr u="none" spc="-270" dirty="0"/>
              <a:t>many </a:t>
            </a:r>
            <a:r>
              <a:rPr u="none" spc="-229" dirty="0"/>
              <a:t>of </a:t>
            </a:r>
            <a:r>
              <a:rPr u="none" spc="-204" dirty="0"/>
              <a:t>you </a:t>
            </a:r>
            <a:r>
              <a:rPr u="none" spc="-300" dirty="0"/>
              <a:t>are </a:t>
            </a:r>
            <a:r>
              <a:rPr u="none" spc="-340" dirty="0"/>
              <a:t>familiar  </a:t>
            </a:r>
            <a:r>
              <a:rPr spc="-285" dirty="0"/>
              <a:t>with	</a:t>
            </a:r>
          </a:p>
        </p:txBody>
      </p:sp>
      <p:sp>
        <p:nvSpPr>
          <p:cNvPr id="3" name="object 3"/>
          <p:cNvSpPr/>
          <p:nvPr/>
        </p:nvSpPr>
        <p:spPr>
          <a:xfrm>
            <a:off x="1523897" y="2514600"/>
            <a:ext cx="1523829" cy="121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0447" y="2228854"/>
            <a:ext cx="1248088" cy="1429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7360"/>
            <a:ext cx="9144000" cy="5120640"/>
            <a:chOff x="0" y="1737360"/>
            <a:chExt cx="9144000" cy="5120640"/>
          </a:xfrm>
        </p:grpSpPr>
        <p:sp>
          <p:nvSpPr>
            <p:cNvPr id="3" name="object 3"/>
            <p:cNvSpPr/>
            <p:nvPr/>
          </p:nvSpPr>
          <p:spPr>
            <a:xfrm>
              <a:off x="381000" y="3962399"/>
              <a:ext cx="4189476" cy="2895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24400" y="1737360"/>
              <a:ext cx="4343400" cy="297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831975"/>
            <a:ext cx="15862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20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Detection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2400"/>
            <a:ext cx="9144000" cy="2895600"/>
            <a:chOff x="0" y="3962400"/>
            <a:chExt cx="9144000" cy="28956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8600" y="3962400"/>
              <a:ext cx="3276600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2400" y="4276343"/>
              <a:ext cx="4114800" cy="2305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1700" y="1684502"/>
            <a:ext cx="1810385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Detection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20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0" y="762000"/>
            <a:ext cx="3733800" cy="3421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1810385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Detection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20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11167" y="1845564"/>
            <a:ext cx="4855464" cy="3259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29455"/>
            <a:ext cx="9144000" cy="2828925"/>
            <a:chOff x="0" y="4029455"/>
            <a:chExt cx="9144000" cy="2828925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029455"/>
              <a:ext cx="5724144" cy="252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2157730" cy="138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4175">
              <a:lnSpc>
                <a:spcPct val="148600"/>
              </a:lnSpc>
              <a:spcBef>
                <a:spcPts val="9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Detection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3D 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20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67200" y="1828800"/>
            <a:ext cx="4287011" cy="2142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2232025" cy="183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8470">
              <a:lnSpc>
                <a:spcPct val="148600"/>
              </a:lnSpc>
              <a:spcBef>
                <a:spcPts val="9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Detection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Emotion</a:t>
            </a:r>
            <a:r>
              <a:rPr sz="20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5000" y="1447800"/>
            <a:ext cx="7030720" cy="5347970"/>
            <a:chOff x="1905000" y="1447800"/>
            <a:chExt cx="7030720" cy="5347970"/>
          </a:xfrm>
        </p:grpSpPr>
        <p:sp>
          <p:nvSpPr>
            <p:cNvPr id="6" name="object 6"/>
            <p:cNvSpPr/>
            <p:nvPr/>
          </p:nvSpPr>
          <p:spPr>
            <a:xfrm>
              <a:off x="1905000" y="3890772"/>
              <a:ext cx="7030211" cy="2904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81600" y="1447800"/>
              <a:ext cx="3619500" cy="2400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28998"/>
            <a:ext cx="9144000" cy="3429000"/>
            <a:chOff x="0" y="3428998"/>
            <a:chExt cx="9144000" cy="34290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0200" y="3428998"/>
              <a:ext cx="3648455" cy="33817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444" y="4524754"/>
              <a:ext cx="365760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60" dirty="0"/>
              <a:t>Face</a:t>
            </a:r>
            <a:r>
              <a:rPr spc="-530" dirty="0"/>
              <a:t> </a:t>
            </a:r>
            <a:r>
              <a:rPr spc="-270" dirty="0"/>
              <a:t>Recognition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1700" y="1684502"/>
            <a:ext cx="2181860" cy="2287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8305">
              <a:lnSpc>
                <a:spcPct val="148600"/>
              </a:lnSpc>
              <a:spcBef>
                <a:spcPts val="9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Detection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Face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Emotion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Gaze</a:t>
            </a:r>
            <a:r>
              <a:rPr sz="2000" b="1" spc="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Tracking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1066800"/>
            <a:ext cx="2714244" cy="2039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52999"/>
            <a:ext cx="9144000" cy="1905000"/>
            <a:chOff x="0" y="4952999"/>
            <a:chExt cx="9144000" cy="1905000"/>
          </a:xfrm>
        </p:grpSpPr>
        <p:sp>
          <p:nvSpPr>
            <p:cNvPr id="3" name="object 3"/>
            <p:cNvSpPr/>
            <p:nvPr/>
          </p:nvSpPr>
          <p:spPr>
            <a:xfrm>
              <a:off x="7239000" y="4952999"/>
              <a:ext cx="1904999" cy="190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48200" y="5210556"/>
              <a:ext cx="2667000" cy="1495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0" y="5029198"/>
              <a:ext cx="2667000" cy="17815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95" dirty="0"/>
              <a:t>Virtual</a:t>
            </a:r>
            <a:r>
              <a:rPr spc="-530" dirty="0"/>
              <a:t> </a:t>
            </a:r>
            <a:r>
              <a:rPr spc="-345" dirty="0"/>
              <a:t>Reality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1700" y="1831975"/>
            <a:ext cx="1314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b="1" spc="-2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os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opy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4511" y="1994916"/>
            <a:ext cx="4000499" cy="276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85998"/>
            <a:ext cx="9144000" cy="4572000"/>
            <a:chOff x="0" y="2285998"/>
            <a:chExt cx="9144000" cy="45720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35552" y="2285998"/>
              <a:ext cx="5108447" cy="457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95" dirty="0"/>
              <a:t>Virtual</a:t>
            </a:r>
            <a:r>
              <a:rPr spc="-530" dirty="0"/>
              <a:t> </a:t>
            </a:r>
            <a:r>
              <a:rPr spc="-345" dirty="0"/>
              <a:t>Reality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1525905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Stereoscopy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Virtual</a:t>
            </a:r>
            <a:r>
              <a:rPr sz="20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Reality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4038600"/>
            <a:ext cx="3944112" cy="265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95" dirty="0"/>
              <a:t>Virtual</a:t>
            </a:r>
            <a:r>
              <a:rPr spc="-530" dirty="0"/>
              <a:t> </a:t>
            </a:r>
            <a:r>
              <a:rPr spc="-345" dirty="0"/>
              <a:t>Reality	</a:t>
            </a:r>
          </a:p>
          <a:p>
            <a:pPr marL="152400" marR="6007100">
              <a:lnSpc>
                <a:spcPct val="148300"/>
              </a:lnSpc>
              <a:spcBef>
                <a:spcPts val="315"/>
              </a:spcBef>
            </a:pPr>
            <a:r>
              <a:rPr sz="2000" u="none" spc="-5" dirty="0">
                <a:latin typeface="Carlito"/>
                <a:cs typeface="Carlito"/>
              </a:rPr>
              <a:t>Stereoscopy  </a:t>
            </a:r>
            <a:r>
              <a:rPr sz="2000" u="none" dirty="0">
                <a:latin typeface="Carlito"/>
                <a:cs typeface="Carlito"/>
              </a:rPr>
              <a:t>Virtual</a:t>
            </a:r>
            <a:r>
              <a:rPr sz="2000" u="none" spc="-65" dirty="0">
                <a:latin typeface="Carlito"/>
                <a:cs typeface="Carlito"/>
              </a:rPr>
              <a:t> </a:t>
            </a:r>
            <a:r>
              <a:rPr sz="2000" u="none" spc="-5" dirty="0">
                <a:latin typeface="Carlito"/>
                <a:cs typeface="Carlito"/>
              </a:rPr>
              <a:t>Reality  </a:t>
            </a:r>
            <a:r>
              <a:rPr sz="2000" b="1" u="none" dirty="0">
                <a:solidFill>
                  <a:srgbClr val="FF0000"/>
                </a:solidFill>
                <a:latin typeface="Carlito"/>
                <a:cs typeface="Carlito"/>
              </a:rPr>
              <a:t>3D</a:t>
            </a:r>
            <a:r>
              <a:rPr sz="2000" b="1" u="none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u="none" spc="-10" dirty="0">
                <a:solidFill>
                  <a:srgbClr val="FF0000"/>
                </a:solidFill>
                <a:latin typeface="Carlito"/>
                <a:cs typeface="Carlito"/>
              </a:rPr>
              <a:t>simulators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1515" y="794004"/>
            <a:ext cx="3809999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23915" y="3733800"/>
            <a:ext cx="3657599" cy="2447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16095"/>
            <a:ext cx="9144000" cy="3042285"/>
            <a:chOff x="0" y="3816095"/>
            <a:chExt cx="9144000" cy="3042285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95600" y="3816095"/>
              <a:ext cx="6248399" cy="3041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95" dirty="0"/>
              <a:t>Virtual</a:t>
            </a:r>
            <a:r>
              <a:rPr spc="-530" dirty="0"/>
              <a:t> </a:t>
            </a:r>
            <a:r>
              <a:rPr spc="-345" dirty="0"/>
              <a:t>Reality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2041525" cy="183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68960">
              <a:lnSpc>
                <a:spcPct val="1483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Stereoscopy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Virtual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Reality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3D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simulators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Augmented</a:t>
            </a:r>
            <a:r>
              <a:rPr sz="20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Reality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85489" y="2435351"/>
            <a:ext cx="1132373" cy="739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65" dirty="0"/>
              <a:t>Recommended</a:t>
            </a:r>
            <a:r>
              <a:rPr spc="-515" dirty="0"/>
              <a:t> </a:t>
            </a:r>
            <a:r>
              <a:rPr spc="-185" dirty="0"/>
              <a:t>Books	</a:t>
            </a:r>
          </a:p>
        </p:txBody>
      </p:sp>
      <p:sp>
        <p:nvSpPr>
          <p:cNvPr id="3" name="object 3"/>
          <p:cNvSpPr/>
          <p:nvPr/>
        </p:nvSpPr>
        <p:spPr>
          <a:xfrm>
            <a:off x="1158239" y="1845564"/>
            <a:ext cx="3031235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6800" y="1822704"/>
            <a:ext cx="3124200" cy="3796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3276600"/>
            <a:ext cx="7182611" cy="3067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45" dirty="0"/>
              <a:t> </a:t>
            </a:r>
            <a:r>
              <a:rPr spc="-290" dirty="0"/>
              <a:t>Editing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19615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Completion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29000"/>
            <a:ext cx="9144000" cy="3429000"/>
            <a:chOff x="0" y="3429000"/>
            <a:chExt cx="9144000" cy="34290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3429000"/>
              <a:ext cx="7848600" cy="3038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45" dirty="0"/>
              <a:t> </a:t>
            </a:r>
            <a:r>
              <a:rPr spc="-290" dirty="0"/>
              <a:t>Editing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1920239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Image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Completion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Stitching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5000" y="0"/>
            <a:ext cx="3428999" cy="3115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45" dirty="0"/>
              <a:t> </a:t>
            </a:r>
            <a:r>
              <a:rPr spc="-290" dirty="0"/>
              <a:t>Editing	</a:t>
            </a:r>
          </a:p>
          <a:p>
            <a:pPr marL="152400" marR="5483225">
              <a:lnSpc>
                <a:spcPct val="148300"/>
              </a:lnSpc>
              <a:spcBef>
                <a:spcPts val="315"/>
              </a:spcBef>
            </a:pP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Completion  </a:t>
            </a: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Stitching  </a:t>
            </a:r>
            <a:r>
              <a:rPr sz="2000" b="1" u="none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u="none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u="none" spc="-10" dirty="0">
                <a:solidFill>
                  <a:srgbClr val="FF0000"/>
                </a:solidFill>
                <a:latin typeface="Carlito"/>
                <a:cs typeface="Carlito"/>
              </a:rPr>
              <a:t>Registration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2133600"/>
            <a:ext cx="5333999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00498"/>
            <a:ext cx="9144000" cy="2857500"/>
            <a:chOff x="0" y="4000498"/>
            <a:chExt cx="9144000" cy="2857500"/>
          </a:xfrm>
        </p:grpSpPr>
        <p:sp>
          <p:nvSpPr>
            <p:cNvPr id="3" name="object 3"/>
            <p:cNvSpPr/>
            <p:nvPr/>
          </p:nvSpPr>
          <p:spPr>
            <a:xfrm>
              <a:off x="2133600" y="4571999"/>
              <a:ext cx="3657600" cy="2285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00800" y="4000498"/>
              <a:ext cx="2514600" cy="2857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45" dirty="0"/>
              <a:t> </a:t>
            </a:r>
            <a:r>
              <a:rPr spc="-290" dirty="0"/>
              <a:t>Editing	</a:t>
            </a:r>
          </a:p>
          <a:p>
            <a:pPr marL="152400" marR="5532120">
              <a:lnSpc>
                <a:spcPct val="148400"/>
              </a:lnSpc>
              <a:spcBef>
                <a:spcPts val="310"/>
              </a:spcBef>
            </a:pP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Completion  </a:t>
            </a: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Stitching  </a:t>
            </a:r>
            <a:r>
              <a:rPr sz="2000" u="none" dirty="0">
                <a:latin typeface="Carlito"/>
                <a:cs typeface="Carlito"/>
              </a:rPr>
              <a:t>Image</a:t>
            </a:r>
            <a:r>
              <a:rPr sz="2000" u="none" spc="-85" dirty="0">
                <a:latin typeface="Carlito"/>
                <a:cs typeface="Carlito"/>
              </a:rPr>
              <a:t> </a:t>
            </a:r>
            <a:r>
              <a:rPr sz="2000" u="none" spc="-10" dirty="0">
                <a:latin typeface="Carlito"/>
                <a:cs typeface="Carlito"/>
              </a:rPr>
              <a:t>Registration  </a:t>
            </a:r>
            <a:r>
              <a:rPr sz="2000" b="1" u="none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u="none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u="none" dirty="0">
                <a:solidFill>
                  <a:srgbClr val="FF0000"/>
                </a:solidFill>
                <a:latin typeface="Carlito"/>
                <a:cs typeface="Carlito"/>
              </a:rPr>
              <a:t>Morphing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67200" y="0"/>
            <a:ext cx="4876800" cy="387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91000"/>
            <a:ext cx="9144000" cy="2667000"/>
            <a:chOff x="0" y="4191000"/>
            <a:chExt cx="9144000" cy="2667000"/>
          </a:xfrm>
        </p:grpSpPr>
        <p:sp>
          <p:nvSpPr>
            <p:cNvPr id="3" name="object 3"/>
            <p:cNvSpPr/>
            <p:nvPr/>
          </p:nvSpPr>
          <p:spPr>
            <a:xfrm>
              <a:off x="4924044" y="4191000"/>
              <a:ext cx="4163567" cy="2438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4953000"/>
              <a:ext cx="4354068" cy="1629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45" dirty="0"/>
              <a:t> </a:t>
            </a:r>
            <a:r>
              <a:rPr spc="-290" dirty="0"/>
              <a:t>Editing	</a:t>
            </a:r>
          </a:p>
          <a:p>
            <a:pPr marL="152400" marR="5532120">
              <a:lnSpc>
                <a:spcPct val="148400"/>
              </a:lnSpc>
              <a:spcBef>
                <a:spcPts val="310"/>
              </a:spcBef>
            </a:pP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Completion  </a:t>
            </a:r>
            <a:r>
              <a:rPr sz="2000" u="none" dirty="0">
                <a:latin typeface="Carlito"/>
                <a:cs typeface="Carlito"/>
              </a:rPr>
              <a:t>Image </a:t>
            </a:r>
            <a:r>
              <a:rPr sz="2000" u="none" spc="-5" dirty="0">
                <a:latin typeface="Carlito"/>
                <a:cs typeface="Carlito"/>
              </a:rPr>
              <a:t>Stitching  </a:t>
            </a:r>
            <a:r>
              <a:rPr sz="2000" u="none" dirty="0">
                <a:latin typeface="Carlito"/>
                <a:cs typeface="Carlito"/>
              </a:rPr>
              <a:t>Image</a:t>
            </a:r>
            <a:r>
              <a:rPr sz="2000" u="none" spc="-85" dirty="0">
                <a:latin typeface="Carlito"/>
                <a:cs typeface="Carlito"/>
              </a:rPr>
              <a:t> </a:t>
            </a:r>
            <a:r>
              <a:rPr sz="2000" u="none" spc="-10" dirty="0">
                <a:latin typeface="Carlito"/>
                <a:cs typeface="Carlito"/>
              </a:rPr>
              <a:t>Registration  </a:t>
            </a:r>
            <a:r>
              <a:rPr sz="2000" u="none" dirty="0">
                <a:latin typeface="Carlito"/>
                <a:cs typeface="Carlito"/>
              </a:rPr>
              <a:t>Image Morphing  </a:t>
            </a:r>
            <a:r>
              <a:rPr sz="2000" b="1" u="none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u="none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u="none" spc="-10" dirty="0">
                <a:solidFill>
                  <a:srgbClr val="FF0000"/>
                </a:solidFill>
                <a:latin typeface="Carlito"/>
                <a:cs typeface="Carlito"/>
              </a:rPr>
              <a:t>Warping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77000" y="685800"/>
            <a:ext cx="26289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0" y="4724400"/>
            <a:ext cx="52578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15" dirty="0"/>
              <a:t> </a:t>
            </a:r>
            <a:r>
              <a:rPr spc="-265" dirty="0"/>
              <a:t>Enhancement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2428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Contrast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Enhancement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5800" y="2362200"/>
            <a:ext cx="4372356" cy="2153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15" dirty="0"/>
              <a:t> </a:t>
            </a:r>
            <a:r>
              <a:rPr spc="-265" dirty="0"/>
              <a:t>Enhancement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684502"/>
            <a:ext cx="2390140" cy="93154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Contrast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Enhancement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Local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Enhancement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845306"/>
            <a:ext cx="9144000" cy="401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266700"/>
            <a:ext cx="4267199" cy="2400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15" dirty="0"/>
              <a:t> </a:t>
            </a:r>
            <a:r>
              <a:rPr spc="-265" dirty="0"/>
              <a:t>Enhancement	</a:t>
            </a:r>
          </a:p>
          <a:p>
            <a:pPr marL="152400" marR="5095875">
              <a:lnSpc>
                <a:spcPct val="148300"/>
              </a:lnSpc>
              <a:spcBef>
                <a:spcPts val="315"/>
              </a:spcBef>
            </a:pPr>
            <a:r>
              <a:rPr sz="2000" u="none" spc="-10" dirty="0">
                <a:latin typeface="Carlito"/>
                <a:cs typeface="Carlito"/>
              </a:rPr>
              <a:t>Contrast</a:t>
            </a:r>
            <a:r>
              <a:rPr sz="2000" u="none" spc="-75" dirty="0">
                <a:latin typeface="Carlito"/>
                <a:cs typeface="Carlito"/>
              </a:rPr>
              <a:t> </a:t>
            </a:r>
            <a:r>
              <a:rPr sz="2000" u="none" dirty="0">
                <a:latin typeface="Carlito"/>
                <a:cs typeface="Carlito"/>
              </a:rPr>
              <a:t>Enhancement  </a:t>
            </a:r>
            <a:r>
              <a:rPr sz="2000" u="none" spc="-5" dirty="0">
                <a:latin typeface="Carlito"/>
                <a:cs typeface="Carlito"/>
              </a:rPr>
              <a:t>Local </a:t>
            </a:r>
            <a:r>
              <a:rPr sz="2000" u="none" dirty="0">
                <a:latin typeface="Carlito"/>
                <a:cs typeface="Carlito"/>
              </a:rPr>
              <a:t>Enhancement  </a:t>
            </a:r>
            <a:r>
              <a:rPr sz="2000" b="1" u="none" spc="-5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2000" b="1" u="none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u="none" spc="-10" dirty="0">
                <a:solidFill>
                  <a:srgbClr val="FF0000"/>
                </a:solidFill>
                <a:latin typeface="Carlito"/>
                <a:cs typeface="Carlito"/>
              </a:rPr>
              <a:t>Restoration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2971800"/>
            <a:ext cx="476250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50" dirty="0"/>
              <a:t>Image</a:t>
            </a:r>
            <a:r>
              <a:rPr spc="-515" dirty="0"/>
              <a:t> </a:t>
            </a:r>
            <a:r>
              <a:rPr spc="-265" dirty="0"/>
              <a:t>Enhancement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84502"/>
            <a:ext cx="2390140" cy="183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48300"/>
              </a:lnSpc>
              <a:spcBef>
                <a:spcPts val="10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Contrast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Enhancement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Enhancement  Image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Restoration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Fog</a:t>
            </a:r>
            <a:r>
              <a:rPr sz="20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Removal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09800" y="1423416"/>
            <a:ext cx="6798945" cy="5130165"/>
            <a:chOff x="2209800" y="1423416"/>
            <a:chExt cx="6798945" cy="5130165"/>
          </a:xfrm>
        </p:grpSpPr>
        <p:sp>
          <p:nvSpPr>
            <p:cNvPr id="6" name="object 6"/>
            <p:cNvSpPr/>
            <p:nvPr/>
          </p:nvSpPr>
          <p:spPr>
            <a:xfrm>
              <a:off x="2209800" y="3810000"/>
              <a:ext cx="6798564" cy="274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44540" y="1423416"/>
              <a:ext cx="3147060" cy="2424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3047998"/>
            <a:ext cx="7467600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1908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Controlling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signals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9144000" cy="457200"/>
            </a:xfrm>
            <a:custGeom>
              <a:avLst/>
              <a:gdLst/>
              <a:ahLst/>
              <a:cxnLst/>
              <a:rect l="l" t="t" r="r" b="b"/>
              <a:pathLst>
                <a:path w="9144000" h="457200">
                  <a:moveTo>
                    <a:pt x="9144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4000" y="4571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4000" cy="67310"/>
            </a:xfrm>
            <a:custGeom>
              <a:avLst/>
              <a:gdLst/>
              <a:ahLst/>
              <a:cxnLst/>
              <a:rect l="l" t="t" r="r" b="b"/>
              <a:pathLst>
                <a:path w="9144000" h="67310">
                  <a:moveTo>
                    <a:pt x="9144000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9144000" y="6705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94588" y="1737360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19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35051"/>
            <a:ext cx="9144000" cy="6268720"/>
            <a:chOff x="0" y="35051"/>
            <a:chExt cx="9144000" cy="6268720"/>
          </a:xfrm>
        </p:grpSpPr>
        <p:sp>
          <p:nvSpPr>
            <p:cNvPr id="8" name="object 8"/>
            <p:cNvSpPr/>
            <p:nvPr/>
          </p:nvSpPr>
          <p:spPr>
            <a:xfrm>
              <a:off x="0" y="35051"/>
              <a:ext cx="7197852" cy="415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3623" y="4190999"/>
              <a:ext cx="3770374" cy="21122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55"/>
              </a:lnSpc>
            </a:pPr>
            <a:fld id="{81D60167-4931-47E6-BA6A-407CBD079E47}" type="slidenum">
              <a:rPr dirty="0"/>
              <a:pPr marL="38100">
                <a:lnSpc>
                  <a:spcPts val="1255"/>
                </a:lnSpc>
              </a:pPr>
              <a:t>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3627118"/>
            <a:ext cx="8551164" cy="3171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  <a:p>
            <a:pPr marL="152400" marR="5123180">
              <a:lnSpc>
                <a:spcPct val="148600"/>
              </a:lnSpc>
              <a:spcBef>
                <a:spcPts val="305"/>
              </a:spcBef>
            </a:pPr>
            <a:r>
              <a:rPr sz="2000" u="none" spc="-10" dirty="0">
                <a:latin typeface="Carlito"/>
                <a:cs typeface="Carlito"/>
              </a:rPr>
              <a:t>Controlling </a:t>
            </a:r>
            <a:r>
              <a:rPr sz="2000" u="none" spc="-5" dirty="0">
                <a:latin typeface="Carlito"/>
                <a:cs typeface="Carlito"/>
              </a:rPr>
              <a:t>signals  Monitoring </a:t>
            </a:r>
            <a:r>
              <a:rPr sz="2000" u="none" spc="-10" dirty="0">
                <a:latin typeface="Carlito"/>
                <a:cs typeface="Carlito"/>
              </a:rPr>
              <a:t>traffic</a:t>
            </a:r>
            <a:r>
              <a:rPr sz="2000" u="none" spc="-60" dirty="0">
                <a:latin typeface="Carlito"/>
                <a:cs typeface="Carlito"/>
              </a:rPr>
              <a:t> </a:t>
            </a:r>
            <a:r>
              <a:rPr sz="2000" u="none" spc="-5" dirty="0">
                <a:latin typeface="Carlito"/>
                <a:cs typeface="Carlito"/>
              </a:rPr>
              <a:t>flow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9211" y="3352798"/>
            <a:ext cx="6152388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  <a:p>
            <a:pPr marL="152400" marR="5123180">
              <a:lnSpc>
                <a:spcPct val="148300"/>
              </a:lnSpc>
              <a:spcBef>
                <a:spcPts val="315"/>
              </a:spcBef>
            </a:pPr>
            <a:r>
              <a:rPr sz="2000" u="none" spc="-10" dirty="0">
                <a:latin typeface="Carlito"/>
                <a:cs typeface="Carlito"/>
              </a:rPr>
              <a:t>Controlling </a:t>
            </a:r>
            <a:r>
              <a:rPr sz="2000" u="none" spc="-5" dirty="0">
                <a:latin typeface="Carlito"/>
                <a:cs typeface="Carlito"/>
              </a:rPr>
              <a:t>signals  Monitoring </a:t>
            </a:r>
            <a:r>
              <a:rPr sz="2000" u="none" spc="-10" dirty="0">
                <a:latin typeface="Carlito"/>
                <a:cs typeface="Carlito"/>
              </a:rPr>
              <a:t>traffic </a:t>
            </a:r>
            <a:r>
              <a:rPr sz="2000" u="none" spc="-5" dirty="0">
                <a:latin typeface="Carlito"/>
                <a:cs typeface="Carlito"/>
              </a:rPr>
              <a:t>flow  </a:t>
            </a:r>
            <a:r>
              <a:rPr sz="2000" u="none" spc="-15" dirty="0">
                <a:latin typeface="Carlito"/>
                <a:cs typeface="Carlito"/>
              </a:rPr>
              <a:t>Vehicle</a:t>
            </a:r>
            <a:r>
              <a:rPr sz="2000" u="none" spc="-10" dirty="0">
                <a:latin typeface="Carlito"/>
                <a:cs typeface="Carlito"/>
              </a:rPr>
              <a:t> </a:t>
            </a:r>
            <a:r>
              <a:rPr sz="2000" u="none" spc="-5" dirty="0">
                <a:latin typeface="Carlito"/>
                <a:cs typeface="Carlito"/>
              </a:rPr>
              <a:t>searching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  <a:p>
            <a:pPr marL="152400" marR="4793615">
              <a:lnSpc>
                <a:spcPct val="148400"/>
              </a:lnSpc>
              <a:spcBef>
                <a:spcPts val="310"/>
              </a:spcBef>
            </a:pPr>
            <a:r>
              <a:rPr sz="2000" u="none" spc="-10" dirty="0">
                <a:latin typeface="Carlito"/>
                <a:cs typeface="Carlito"/>
              </a:rPr>
              <a:t>Controlling </a:t>
            </a:r>
            <a:r>
              <a:rPr sz="2000" u="none" spc="-5" dirty="0">
                <a:latin typeface="Carlito"/>
                <a:cs typeface="Carlito"/>
              </a:rPr>
              <a:t>signals  Monitoring </a:t>
            </a:r>
            <a:r>
              <a:rPr sz="2000" u="none" spc="-10" dirty="0">
                <a:latin typeface="Carlito"/>
                <a:cs typeface="Carlito"/>
              </a:rPr>
              <a:t>traffic </a:t>
            </a:r>
            <a:r>
              <a:rPr sz="2000" u="none" spc="-5" dirty="0">
                <a:latin typeface="Carlito"/>
                <a:cs typeface="Carlito"/>
              </a:rPr>
              <a:t>flow  </a:t>
            </a:r>
            <a:r>
              <a:rPr sz="2000" u="none" spc="-15" dirty="0">
                <a:latin typeface="Carlito"/>
                <a:cs typeface="Carlito"/>
              </a:rPr>
              <a:t>Vehicle </a:t>
            </a:r>
            <a:r>
              <a:rPr sz="2000" u="none" spc="-5" dirty="0">
                <a:latin typeface="Carlito"/>
                <a:cs typeface="Carlito"/>
              </a:rPr>
              <a:t>searching  </a:t>
            </a:r>
            <a:r>
              <a:rPr sz="2000" u="none" dirty="0">
                <a:latin typeface="Carlito"/>
                <a:cs typeface="Carlito"/>
              </a:rPr>
              <a:t>Number </a:t>
            </a:r>
            <a:r>
              <a:rPr sz="2000" u="none" spc="-10" dirty="0">
                <a:latin typeface="Carlito"/>
                <a:cs typeface="Carlito"/>
              </a:rPr>
              <a:t>plate</a:t>
            </a:r>
            <a:r>
              <a:rPr sz="2000" u="none" spc="-60" dirty="0">
                <a:latin typeface="Carlito"/>
                <a:cs typeface="Carlito"/>
              </a:rPr>
              <a:t> </a:t>
            </a:r>
            <a:r>
              <a:rPr sz="2000" u="none" spc="-5" dirty="0"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200" y="4038600"/>
            <a:ext cx="63627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4648200"/>
            <a:ext cx="66675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  <a:p>
            <a:pPr marL="152400" marR="4793615">
              <a:lnSpc>
                <a:spcPct val="148400"/>
              </a:lnSpc>
              <a:spcBef>
                <a:spcPts val="310"/>
              </a:spcBef>
            </a:pPr>
            <a:r>
              <a:rPr sz="2000" u="none" spc="-10" dirty="0">
                <a:latin typeface="Carlito"/>
                <a:cs typeface="Carlito"/>
              </a:rPr>
              <a:t>Controlling </a:t>
            </a:r>
            <a:r>
              <a:rPr sz="2000" u="none" spc="-5" dirty="0">
                <a:latin typeface="Carlito"/>
                <a:cs typeface="Carlito"/>
              </a:rPr>
              <a:t>signals  Monitoring </a:t>
            </a:r>
            <a:r>
              <a:rPr sz="2000" u="none" spc="-10" dirty="0">
                <a:latin typeface="Carlito"/>
                <a:cs typeface="Carlito"/>
              </a:rPr>
              <a:t>traffic </a:t>
            </a:r>
            <a:r>
              <a:rPr sz="2000" u="none" spc="-5" dirty="0">
                <a:latin typeface="Carlito"/>
                <a:cs typeface="Carlito"/>
              </a:rPr>
              <a:t>flow  </a:t>
            </a:r>
            <a:r>
              <a:rPr sz="2000" u="none" spc="-15" dirty="0">
                <a:latin typeface="Carlito"/>
                <a:cs typeface="Carlito"/>
              </a:rPr>
              <a:t>Vehicle </a:t>
            </a:r>
            <a:r>
              <a:rPr sz="2000" u="none" spc="-5" dirty="0">
                <a:latin typeface="Carlito"/>
                <a:cs typeface="Carlito"/>
              </a:rPr>
              <a:t>searching  </a:t>
            </a:r>
            <a:r>
              <a:rPr sz="2000" u="none" dirty="0">
                <a:latin typeface="Carlito"/>
                <a:cs typeface="Carlito"/>
              </a:rPr>
              <a:t>Number </a:t>
            </a:r>
            <a:r>
              <a:rPr sz="2000" u="none" spc="-10" dirty="0">
                <a:latin typeface="Carlito"/>
                <a:cs typeface="Carlito"/>
              </a:rPr>
              <a:t>plate </a:t>
            </a:r>
            <a:r>
              <a:rPr sz="2000" u="none" spc="-5" dirty="0">
                <a:latin typeface="Carlito"/>
                <a:cs typeface="Carlito"/>
              </a:rPr>
              <a:t>recognition  </a:t>
            </a:r>
            <a:r>
              <a:rPr sz="2000" u="none" spc="-30" dirty="0">
                <a:latin typeface="Carlito"/>
                <a:cs typeface="Carlito"/>
              </a:rPr>
              <a:t>Traffic</a:t>
            </a:r>
            <a:r>
              <a:rPr sz="2000" u="none" dirty="0">
                <a:latin typeface="Carlito"/>
                <a:cs typeface="Carlito"/>
              </a:rPr>
              <a:t> </a:t>
            </a:r>
            <a:r>
              <a:rPr sz="2000" u="none" spc="-10" dirty="0">
                <a:latin typeface="Carlito"/>
                <a:cs typeface="Carlito"/>
              </a:rPr>
              <a:t>Safety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54195"/>
            <a:ext cx="9144000" cy="3004185"/>
            <a:chOff x="0" y="3854195"/>
            <a:chExt cx="9144000" cy="3004185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33800" y="3854195"/>
              <a:ext cx="5334000" cy="30038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440" dirty="0"/>
              <a:t>Traffic</a:t>
            </a:r>
            <a:r>
              <a:rPr spc="-540" dirty="0"/>
              <a:t> </a:t>
            </a:r>
            <a:r>
              <a:rPr spc="-275" dirty="0"/>
              <a:t>Control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1700" y="1684502"/>
            <a:ext cx="2692400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1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Controlling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signals  Monitoring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traffic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flow 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Vehicle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searching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plate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recognition 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Traffic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Safety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Vehicle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Camera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200" dirty="0"/>
              <a:t>Medical</a:t>
            </a:r>
            <a:r>
              <a:rPr spc="-535" dirty="0"/>
              <a:t> </a:t>
            </a:r>
            <a:r>
              <a:rPr spc="-240" dirty="0"/>
              <a:t>Imaging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831975"/>
            <a:ext cx="7190105" cy="39414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Process of creating visual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representations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interior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body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for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clinical analysis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medical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intervention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Imaging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Technologies</a:t>
            </a:r>
            <a:endParaRPr sz="20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1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X-ray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MRI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5" dirty="0">
                <a:solidFill>
                  <a:srgbClr val="404040"/>
                </a:solidFill>
                <a:latin typeface="Carlito"/>
                <a:cs typeface="Carlito"/>
              </a:rPr>
              <a:t>CT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 Scan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Ultrasound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Endoscopy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Elastography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Thermography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Angiography</a:t>
            </a:r>
            <a:endParaRPr sz="1800">
              <a:latin typeface="Carlito"/>
              <a:cs typeface="Carlito"/>
            </a:endParaRPr>
          </a:p>
          <a:p>
            <a:pPr marL="305435" indent="-183515">
              <a:lnSpc>
                <a:spcPct val="100000"/>
              </a:lnSpc>
              <a:spcBef>
                <a:spcPts val="384"/>
              </a:spcBef>
              <a:buClr>
                <a:srgbClr val="E38312"/>
              </a:buClr>
              <a:buChar char="◦"/>
              <a:tabLst>
                <a:tab pos="306070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Nuclear medicine</a:t>
            </a:r>
            <a:r>
              <a:rPr sz="18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imaging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85659" y="2365248"/>
            <a:ext cx="1943100" cy="2238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2590800"/>
            <a:ext cx="1895855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0"/>
            <a:ext cx="1600199" cy="1799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196840" y="4695442"/>
            <a:ext cx="3931920" cy="2133600"/>
            <a:chOff x="5196840" y="4695442"/>
            <a:chExt cx="3931920" cy="2133600"/>
          </a:xfrm>
        </p:grpSpPr>
        <p:sp>
          <p:nvSpPr>
            <p:cNvPr id="9" name="object 9"/>
            <p:cNvSpPr/>
            <p:nvPr/>
          </p:nvSpPr>
          <p:spPr>
            <a:xfrm>
              <a:off x="7408164" y="4695442"/>
              <a:ext cx="1720596" cy="2133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6840" y="5056630"/>
              <a:ext cx="1808988" cy="17724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9144000" cy="524510"/>
            <a:chOff x="0" y="6333744"/>
            <a:chExt cx="9144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9141460" cy="457200"/>
            </a:xfrm>
            <a:custGeom>
              <a:avLst/>
              <a:gdLst/>
              <a:ahLst/>
              <a:cxnLst/>
              <a:rect l="l" t="t" r="r" b="b"/>
              <a:pathLst>
                <a:path w="9141460" h="457200">
                  <a:moveTo>
                    <a:pt x="9140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9140952" y="457199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9141460" cy="64135"/>
            </a:xfrm>
            <a:custGeom>
              <a:avLst/>
              <a:gdLst/>
              <a:ahLst/>
              <a:cxnLst/>
              <a:rect l="l" t="t" r="r" b="b"/>
              <a:pathLst>
                <a:path w="9141460" h="64135">
                  <a:moveTo>
                    <a:pt x="9140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9140952" y="64007"/>
                  </a:lnTo>
                  <a:lnTo>
                    <a:pt x="9140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71433" y="6546291"/>
            <a:ext cx="160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FCAEE"/>
                </a:solidFill>
                <a:latin typeface="Times New Roman"/>
                <a:cs typeface="Times New Roman"/>
              </a:rPr>
              <a:t>60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739" y="319785"/>
            <a:ext cx="6497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30" dirty="0"/>
              <a:t>Examples: </a:t>
            </a:r>
            <a:r>
              <a:rPr u="none" spc="-200" dirty="0"/>
              <a:t>Medical</a:t>
            </a:r>
            <a:r>
              <a:rPr u="none" spc="-645" dirty="0"/>
              <a:t> </a:t>
            </a:r>
            <a:r>
              <a:rPr u="none" spc="-240" dirty="0"/>
              <a:t>Imaging</a:t>
            </a:r>
          </a:p>
        </p:txBody>
      </p:sp>
      <p:sp>
        <p:nvSpPr>
          <p:cNvPr id="7" name="object 7"/>
          <p:cNvSpPr/>
          <p:nvPr/>
        </p:nvSpPr>
        <p:spPr>
          <a:xfrm>
            <a:off x="609599" y="1638723"/>
            <a:ext cx="7656447" cy="287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5994" y="4752594"/>
            <a:ext cx="3099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Microscopic tissue data - Cancer</a:t>
            </a:r>
            <a:r>
              <a:rPr sz="1400" spc="-1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Detection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8199"/>
            <a:ext cx="9144000" cy="2209800"/>
            <a:chOff x="0" y="4648199"/>
            <a:chExt cx="9144000" cy="22098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22491" y="4648199"/>
              <a:ext cx="2921507" cy="2209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40" dirty="0"/>
              <a:t>CCTV</a:t>
            </a:r>
            <a:r>
              <a:rPr spc="-484" dirty="0"/>
              <a:t> </a:t>
            </a:r>
            <a:r>
              <a:rPr spc="-160" dirty="0"/>
              <a:t>Monitoring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93725"/>
            <a:ext cx="6009005" cy="2122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Major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Uses</a:t>
            </a:r>
            <a:endParaRPr sz="2000">
              <a:latin typeface="Carlito"/>
              <a:cs typeface="Carlito"/>
            </a:endParaRPr>
          </a:p>
          <a:p>
            <a:pPr marL="304800" marR="5080" indent="-182880">
              <a:lnSpc>
                <a:spcPts val="1939"/>
              </a:lnSpc>
              <a:spcBef>
                <a:spcPts val="44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Business: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monitoring employees,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prevent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crimes, reduce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cost 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risk,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help in</a:t>
            </a:r>
            <a:r>
              <a:rPr sz="18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investigation</a:t>
            </a:r>
            <a:endParaRPr sz="1800">
              <a:latin typeface="Carlito"/>
              <a:cs typeface="Carlito"/>
            </a:endParaRPr>
          </a:p>
          <a:p>
            <a:pPr marL="304800" marR="274320" indent="-182880">
              <a:lnSpc>
                <a:spcPts val="1939"/>
              </a:lnSpc>
              <a:spcBef>
                <a:spcPts val="61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Home: Monitoring outside,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babies, baby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sitter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remote 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monitoring of</a:t>
            </a:r>
            <a:r>
              <a:rPr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home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30" dirty="0">
                <a:solidFill>
                  <a:srgbClr val="404040"/>
                </a:solidFill>
                <a:latin typeface="Carlito"/>
                <a:cs typeface="Carlito"/>
              </a:rPr>
              <a:t>Traffic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monitoring: </a:t>
            </a:r>
            <a:r>
              <a:rPr sz="1800" spc="-30" dirty="0">
                <a:solidFill>
                  <a:srgbClr val="404040"/>
                </a:solidFill>
                <a:latin typeface="Carlito"/>
                <a:cs typeface="Carlito"/>
              </a:rPr>
              <a:t>Traffic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conditions, congestion,</a:t>
            </a:r>
            <a:r>
              <a:rPr sz="1800" spc="1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accidents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Industrial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Processes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7800" y="0"/>
            <a:ext cx="3886200" cy="2129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4600" y="2354579"/>
            <a:ext cx="2819400" cy="1897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8199"/>
            <a:ext cx="9144000" cy="2209800"/>
            <a:chOff x="0" y="4648199"/>
            <a:chExt cx="9144000" cy="2209800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22491" y="4648199"/>
              <a:ext cx="2921507" cy="2209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40" dirty="0"/>
              <a:t>CCTV</a:t>
            </a:r>
            <a:r>
              <a:rPr spc="-484" dirty="0"/>
              <a:t> </a:t>
            </a:r>
            <a:r>
              <a:rPr spc="-160" dirty="0"/>
              <a:t>Monitoring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93725"/>
            <a:ext cx="2317115" cy="292100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Installation</a:t>
            </a:r>
            <a:endParaRPr sz="20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20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Schools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4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Offices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Homes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4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Factories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Highways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Airports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9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Haram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0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Sensitive</a:t>
            </a:r>
            <a:r>
              <a:rPr sz="18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Installations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7800" y="0"/>
            <a:ext cx="3886200" cy="2129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4600" y="2354579"/>
            <a:ext cx="2819400" cy="1897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67911"/>
            <a:ext cx="9144000" cy="2990215"/>
            <a:chOff x="0" y="3867911"/>
            <a:chExt cx="9144000" cy="2990215"/>
          </a:xfrm>
        </p:grpSpPr>
        <p:sp>
          <p:nvSpPr>
            <p:cNvPr id="3" name="object 3"/>
            <p:cNvSpPr/>
            <p:nvPr/>
          </p:nvSpPr>
          <p:spPr>
            <a:xfrm>
              <a:off x="0" y="65532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48300" y="3867911"/>
              <a:ext cx="3695699" cy="2456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7607934" algn="l"/>
              </a:tabLst>
            </a:pPr>
            <a:r>
              <a:rPr spc="-340" dirty="0"/>
              <a:t>CCTV</a:t>
            </a:r>
            <a:r>
              <a:rPr spc="-484" dirty="0"/>
              <a:t> </a:t>
            </a:r>
            <a:r>
              <a:rPr spc="-160" dirty="0"/>
              <a:t>Monitoring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893725"/>
            <a:ext cx="4540885" cy="20459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Human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 Factor</a:t>
            </a:r>
            <a:endParaRPr sz="2000">
              <a:latin typeface="Carlito"/>
              <a:cs typeface="Carlito"/>
            </a:endParaRPr>
          </a:p>
          <a:p>
            <a:pPr marL="304800" marR="5080" indent="-182880">
              <a:lnSpc>
                <a:spcPct val="90000"/>
              </a:lnSpc>
              <a:spcBef>
                <a:spcPts val="41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CCTV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operator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sees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boring picture of  deserted </a:t>
            </a:r>
            <a:r>
              <a:rPr sz="1800" spc="-25" dirty="0">
                <a:solidFill>
                  <a:srgbClr val="404040"/>
                </a:solidFill>
                <a:latin typeface="Carlito"/>
                <a:cs typeface="Carlito"/>
              </a:rPr>
              <a:t>hallway,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parking, back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doors, 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lobbies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elevator from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his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chair </a:t>
            </a: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6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or 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hours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18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rlito"/>
                <a:cs typeface="Carlito"/>
              </a:rPr>
              <a:t>day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5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He gets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fatigued </a:t>
            </a: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loose</a:t>
            </a:r>
            <a:r>
              <a:rPr sz="1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concentration</a:t>
            </a:r>
            <a:endParaRPr sz="1800">
              <a:latin typeface="Carlito"/>
              <a:cs typeface="Carlito"/>
            </a:endParaRPr>
          </a:p>
          <a:p>
            <a:pPr marL="304800" indent="-183515">
              <a:lnSpc>
                <a:spcPct val="100000"/>
              </a:lnSpc>
              <a:spcBef>
                <a:spcPts val="384"/>
              </a:spcBef>
              <a:buClr>
                <a:srgbClr val="E38312"/>
              </a:buClr>
              <a:buChar char="◦"/>
              <a:tabLst>
                <a:tab pos="305435" algn="l"/>
              </a:tabLst>
            </a:pPr>
            <a:r>
              <a:rPr sz="1800" dirty="0">
                <a:solidFill>
                  <a:srgbClr val="404040"/>
                </a:solidFill>
                <a:latin typeface="Carlito"/>
                <a:cs typeface="Carlito"/>
              </a:rPr>
              <a:t>Thus, an </a:t>
            </a:r>
            <a:r>
              <a:rPr sz="1800" spc="-10" dirty="0">
                <a:solidFill>
                  <a:srgbClr val="404040"/>
                </a:solidFill>
                <a:latin typeface="Carlito"/>
                <a:cs typeface="Carlito"/>
              </a:rPr>
              <a:t>ineffective</a:t>
            </a:r>
            <a:r>
              <a:rPr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rlito"/>
                <a:cs typeface="Carlito"/>
              </a:rPr>
              <a:t>solution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8300" y="819911"/>
            <a:ext cx="3695699" cy="2456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1829</Words>
  <Application>Microsoft Office PowerPoint</Application>
  <PresentationFormat>On-screen Show (4:3)</PresentationFormat>
  <Paragraphs>648</Paragraphs>
  <Slides>118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Office Theme</vt:lpstr>
      <vt:lpstr>Slide 1</vt:lpstr>
      <vt:lpstr>Course Information</vt:lpstr>
      <vt:lpstr>Course Page </vt:lpstr>
      <vt:lpstr>Course Information</vt:lpstr>
      <vt:lpstr>Course Objectives</vt:lpstr>
      <vt:lpstr>Grading Policy</vt:lpstr>
      <vt:lpstr>How many of you are familiar  with </vt:lpstr>
      <vt:lpstr>Recommended Books </vt:lpstr>
      <vt:lpstr>Slide 9</vt:lpstr>
      <vt:lpstr>Slide 10</vt:lpstr>
      <vt:lpstr>What is an Image?</vt:lpstr>
      <vt:lpstr>Digital Image</vt:lpstr>
      <vt:lpstr>Digital Image Processing</vt:lpstr>
      <vt:lpstr>Image Processing &amp; Machine Vision</vt:lpstr>
      <vt:lpstr>Example: Low Level Processing</vt:lpstr>
      <vt:lpstr>Image Processing &amp; Machine Vision</vt:lpstr>
      <vt:lpstr>Example: Mid Level Processing</vt:lpstr>
      <vt:lpstr>Image Processing &amp; Machine Vision</vt:lpstr>
      <vt:lpstr>Example: High Level Processing</vt:lpstr>
      <vt:lpstr>Image Processing &amp; Machine Vision</vt:lpstr>
      <vt:lpstr>Slide 21</vt:lpstr>
      <vt:lpstr>Applications of Image Processing</vt:lpstr>
      <vt:lpstr>Image Restoration</vt:lpstr>
      <vt:lpstr>Image Colorization</vt:lpstr>
      <vt:lpstr>Image Enhancement</vt:lpstr>
      <vt:lpstr>Extraction of Satellite Area from an Aerial Image</vt:lpstr>
      <vt:lpstr>Face Detection</vt:lpstr>
      <vt:lpstr>Face Tracking</vt:lpstr>
      <vt:lpstr>Face Morphing</vt:lpstr>
      <vt:lpstr>Finger Print Recognition</vt:lpstr>
      <vt:lpstr>Slide 31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Brain Tumor Detection and 3D Visualization: The Process</vt:lpstr>
      <vt:lpstr>3D Visualization of Brain Tumor</vt:lpstr>
      <vt:lpstr>Remote Sensing </vt:lpstr>
      <vt:lpstr>Remote Sensing </vt:lpstr>
      <vt:lpstr>Remote Sensing </vt:lpstr>
      <vt:lpstr>Weather Forecasting </vt:lpstr>
      <vt:lpstr>Atmospheric study </vt:lpstr>
      <vt:lpstr>Astronomy </vt:lpstr>
      <vt:lpstr>Machine vision applications </vt:lpstr>
      <vt:lpstr>Automated inspection </vt:lpstr>
      <vt:lpstr>Boundary Information </vt:lpstr>
      <vt:lpstr>Automated inspection </vt:lpstr>
      <vt:lpstr>Automated inspection </vt:lpstr>
      <vt:lpstr>Surface information  </vt:lpstr>
      <vt:lpstr>Automated inspection </vt:lpstr>
      <vt:lpstr>UAV Imagery </vt:lpstr>
      <vt:lpstr>UAV Imagery </vt:lpstr>
      <vt:lpstr>UAV Imagery </vt:lpstr>
      <vt:lpstr>UAV Imagery </vt:lpstr>
      <vt:lpstr>Object Tracking </vt:lpstr>
      <vt:lpstr>Object Tracking </vt:lpstr>
      <vt:lpstr>Object Tracking </vt:lpstr>
      <vt:lpstr>Object Tracking </vt:lpstr>
      <vt:lpstr>Object Tracking </vt:lpstr>
      <vt:lpstr>Steganography </vt:lpstr>
      <vt:lpstr>Steganography </vt:lpstr>
      <vt:lpstr>Steganography </vt:lpstr>
      <vt:lpstr>Gesture Recognition </vt:lpstr>
      <vt:lpstr>Gesture Recognition </vt:lpstr>
      <vt:lpstr>Gesture Recognition </vt:lpstr>
      <vt:lpstr>Gesture Recognition </vt:lpstr>
      <vt:lpstr>Face Recognition </vt:lpstr>
      <vt:lpstr>Face Recognition </vt:lpstr>
      <vt:lpstr>Face Recognition </vt:lpstr>
      <vt:lpstr>Face Recognition </vt:lpstr>
      <vt:lpstr>Face Recognition </vt:lpstr>
      <vt:lpstr>Face Recognition </vt:lpstr>
      <vt:lpstr>Virtual Reality </vt:lpstr>
      <vt:lpstr>Virtual Reality </vt:lpstr>
      <vt:lpstr>Virtual Reality  Stereoscopy  Virtual Reality  3D simulators</vt:lpstr>
      <vt:lpstr>Virtual Reality </vt:lpstr>
      <vt:lpstr>Image Editing </vt:lpstr>
      <vt:lpstr>Image Editing </vt:lpstr>
      <vt:lpstr>Image Editing  Image Completion  Image Stitching  Image Registration</vt:lpstr>
      <vt:lpstr>Image Editing  Image Completion  Image Stitching  Image Registration  Image Morphing</vt:lpstr>
      <vt:lpstr>Image Editing  Image Completion  Image Stitching  Image Registration  Image Morphing  Image Warping</vt:lpstr>
      <vt:lpstr>Image Enhancement </vt:lpstr>
      <vt:lpstr>Image Enhancement </vt:lpstr>
      <vt:lpstr>Image Enhancement  Contrast Enhancement  Local Enhancement  Image Restoration</vt:lpstr>
      <vt:lpstr>Image Enhancement </vt:lpstr>
      <vt:lpstr>Traffic Control </vt:lpstr>
      <vt:lpstr>Traffic Control  Controlling signals  Monitoring traffic flow</vt:lpstr>
      <vt:lpstr>Traffic Control  Controlling signals  Monitoring traffic flow  Vehicle searching</vt:lpstr>
      <vt:lpstr>Traffic Control  Controlling signals  Monitoring traffic flow  Vehicle searching  Number plate recognition</vt:lpstr>
      <vt:lpstr>Traffic Control  Controlling signals  Monitoring traffic flow  Vehicle searching  Number plate recognition  Traffic Safety</vt:lpstr>
      <vt:lpstr>Traffic Control </vt:lpstr>
      <vt:lpstr>Medical Imaging </vt:lpstr>
      <vt:lpstr>Examples: Medical Imaging</vt:lpstr>
      <vt:lpstr>CCTV Monitoring </vt:lpstr>
      <vt:lpstr>CCTV Monitoring </vt:lpstr>
      <vt:lpstr>CCTV Monitoring </vt:lpstr>
      <vt:lpstr>CCTV Monitoring </vt:lpstr>
      <vt:lpstr>Weapon Systems </vt:lpstr>
      <vt:lpstr>Weapon Systems </vt:lpstr>
      <vt:lpstr>Weapon Systems </vt:lpstr>
      <vt:lpstr>Biometrics</vt:lpstr>
      <vt:lpstr>Robotics</vt:lpstr>
      <vt:lpstr>Examples: Robotics</vt:lpstr>
      <vt:lpstr>Summary of Applications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Acknowledgements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Retrieval (CBR) -in multimedia systems</dc:title>
  <dc:creator>CHAO CAI</dc:creator>
  <cp:lastModifiedBy>Dell-PC</cp:lastModifiedBy>
  <cp:revision>6</cp:revision>
  <dcterms:created xsi:type="dcterms:W3CDTF">2021-09-22T01:17:44Z</dcterms:created>
  <dcterms:modified xsi:type="dcterms:W3CDTF">2022-09-26T06:12:12Z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2021-09-22T00:00:00Z</vt:filetime>
  </property>
</Properties>
</file>